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0" r:id="rId2"/>
  </p:sldMasterIdLst>
  <p:notesMasterIdLst>
    <p:notesMasterId r:id="rId59"/>
  </p:notesMasterIdLst>
  <p:handoutMasterIdLst>
    <p:handoutMasterId r:id="rId60"/>
  </p:handoutMasterIdLst>
  <p:sldIdLst>
    <p:sldId id="543" r:id="rId3"/>
    <p:sldId id="544" r:id="rId4"/>
    <p:sldId id="482" r:id="rId5"/>
    <p:sldId id="437" r:id="rId6"/>
    <p:sldId id="406" r:id="rId7"/>
    <p:sldId id="445" r:id="rId8"/>
    <p:sldId id="424" r:id="rId9"/>
    <p:sldId id="501" r:id="rId10"/>
    <p:sldId id="438" r:id="rId11"/>
    <p:sldId id="439" r:id="rId12"/>
    <p:sldId id="545" r:id="rId13"/>
    <p:sldId id="506" r:id="rId14"/>
    <p:sldId id="520" r:id="rId15"/>
    <p:sldId id="521" r:id="rId16"/>
    <p:sldId id="494" r:id="rId17"/>
    <p:sldId id="497" r:id="rId18"/>
    <p:sldId id="498" r:id="rId19"/>
    <p:sldId id="549" r:id="rId20"/>
    <p:sldId id="465" r:id="rId21"/>
    <p:sldId id="550" r:id="rId22"/>
    <p:sldId id="441" r:id="rId23"/>
    <p:sldId id="443" r:id="rId24"/>
    <p:sldId id="444" r:id="rId25"/>
    <p:sldId id="447" r:id="rId26"/>
    <p:sldId id="448" r:id="rId27"/>
    <p:sldId id="449" r:id="rId28"/>
    <p:sldId id="450" r:id="rId29"/>
    <p:sldId id="453" r:id="rId30"/>
    <p:sldId id="454" r:id="rId31"/>
    <p:sldId id="473" r:id="rId32"/>
    <p:sldId id="470" r:id="rId33"/>
    <p:sldId id="474" r:id="rId34"/>
    <p:sldId id="556" r:id="rId35"/>
    <p:sldId id="523" r:id="rId36"/>
    <p:sldId id="524" r:id="rId37"/>
    <p:sldId id="525" r:id="rId38"/>
    <p:sldId id="526" r:id="rId39"/>
    <p:sldId id="499" r:id="rId40"/>
    <p:sldId id="500" r:id="rId41"/>
    <p:sldId id="459" r:id="rId42"/>
    <p:sldId id="460" r:id="rId43"/>
    <p:sldId id="464" r:id="rId44"/>
    <p:sldId id="467" r:id="rId45"/>
    <p:sldId id="529" r:id="rId46"/>
    <p:sldId id="527" r:id="rId47"/>
    <p:sldId id="539" r:id="rId48"/>
    <p:sldId id="540" r:id="rId49"/>
    <p:sldId id="541" r:id="rId50"/>
    <p:sldId id="542" r:id="rId51"/>
    <p:sldId id="534" r:id="rId52"/>
    <p:sldId id="536" r:id="rId53"/>
    <p:sldId id="535" r:id="rId54"/>
    <p:sldId id="537" r:id="rId55"/>
    <p:sldId id="538" r:id="rId56"/>
    <p:sldId id="503" r:id="rId57"/>
    <p:sldId id="383" r:id="rId58"/>
  </p:sldIdLst>
  <p:sldSz cx="9144000" cy="6858000" type="screen4x3"/>
  <p:notesSz cx="6797675" cy="9872663"/>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420"/>
    <a:srgbClr val="5F9127"/>
    <a:srgbClr val="E0EBEC"/>
    <a:srgbClr val="D6E7C3"/>
    <a:srgbClr val="ADCF87"/>
    <a:srgbClr val="FBFDF9"/>
    <a:srgbClr val="777777"/>
    <a:srgbClr val="E4F0D8"/>
    <a:srgbClr val="FFFFB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4" autoAdjust="0"/>
    <p:restoredTop sz="94688" autoAdjust="0"/>
  </p:normalViewPr>
  <p:slideViewPr>
    <p:cSldViewPr snapToGrid="0">
      <p:cViewPr>
        <p:scale>
          <a:sx n="71" d="100"/>
          <a:sy n="71" d="100"/>
        </p:scale>
        <p:origin x="-413"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374"/>
    </p:cViewPr>
  </p:sorterViewPr>
  <p:notesViewPr>
    <p:cSldViewPr snapToGrid="0">
      <p:cViewPr varScale="1">
        <p:scale>
          <a:sx n="56" d="100"/>
          <a:sy n="56" d="100"/>
        </p:scale>
        <p:origin x="-1814" y="-86"/>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t" anchorCtr="0" compatLnSpc="1">
            <a:prstTxWarp prst="textNoShape">
              <a:avLst/>
            </a:prstTxWarp>
          </a:bodyPr>
          <a:lstStyle>
            <a:lvl1pPr defTabSz="910697">
              <a:defRPr sz="1200">
                <a:cs typeface="+mn-cs"/>
              </a:defRPr>
            </a:lvl1pPr>
          </a:lstStyle>
          <a:p>
            <a:pPr>
              <a:defRPr/>
            </a:pPr>
            <a:endParaRPr lang="fr-FR"/>
          </a:p>
        </p:txBody>
      </p:sp>
      <p:sp>
        <p:nvSpPr>
          <p:cNvPr id="119811" name="Rectangle 3"/>
          <p:cNvSpPr>
            <a:spLocks noGrp="1" noChangeArrowheads="1"/>
          </p:cNvSpPr>
          <p:nvPr>
            <p:ph type="dt" sz="quarter" idx="1"/>
          </p:nvPr>
        </p:nvSpPr>
        <p:spPr bwMode="auto">
          <a:xfrm>
            <a:off x="3849688"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t" anchorCtr="0" compatLnSpc="1">
            <a:prstTxWarp prst="textNoShape">
              <a:avLst/>
            </a:prstTxWarp>
          </a:bodyPr>
          <a:lstStyle>
            <a:lvl1pPr algn="r" defTabSz="910697">
              <a:defRPr sz="1200">
                <a:cs typeface="+mn-cs"/>
              </a:defRPr>
            </a:lvl1pPr>
          </a:lstStyle>
          <a:p>
            <a:pPr>
              <a:defRPr/>
            </a:pPr>
            <a:endParaRPr lang="fr-FR"/>
          </a:p>
        </p:txBody>
      </p:sp>
      <p:sp>
        <p:nvSpPr>
          <p:cNvPr id="119812" name="Rectangle 4"/>
          <p:cNvSpPr>
            <a:spLocks noGrp="1" noChangeArrowheads="1"/>
          </p:cNvSpPr>
          <p:nvPr>
            <p:ph type="ftr" sz="quarter" idx="2"/>
          </p:nvPr>
        </p:nvSpPr>
        <p:spPr bwMode="auto">
          <a:xfrm>
            <a:off x="0" y="9377363"/>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b" anchorCtr="0" compatLnSpc="1">
            <a:prstTxWarp prst="textNoShape">
              <a:avLst/>
            </a:prstTxWarp>
          </a:bodyPr>
          <a:lstStyle>
            <a:lvl1pPr defTabSz="910697">
              <a:defRPr sz="1200">
                <a:cs typeface="+mn-cs"/>
              </a:defRPr>
            </a:lvl1pPr>
          </a:lstStyle>
          <a:p>
            <a:pPr>
              <a:defRPr/>
            </a:pPr>
            <a:endParaRPr lang="fr-FR"/>
          </a:p>
        </p:txBody>
      </p:sp>
      <p:sp>
        <p:nvSpPr>
          <p:cNvPr id="119813" name="Rectangle 5"/>
          <p:cNvSpPr>
            <a:spLocks noGrp="1" noChangeArrowheads="1"/>
          </p:cNvSpPr>
          <p:nvPr>
            <p:ph type="sldNum" sz="quarter" idx="3"/>
          </p:nvPr>
        </p:nvSpPr>
        <p:spPr bwMode="auto">
          <a:xfrm>
            <a:off x="3849688" y="9377363"/>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b" anchorCtr="0" compatLnSpc="1">
            <a:prstTxWarp prst="textNoShape">
              <a:avLst/>
            </a:prstTxWarp>
          </a:bodyPr>
          <a:lstStyle>
            <a:lvl1pPr algn="r" defTabSz="910697">
              <a:defRPr sz="1200">
                <a:cs typeface="+mn-cs"/>
              </a:defRPr>
            </a:lvl1pPr>
          </a:lstStyle>
          <a:p>
            <a:pPr>
              <a:defRPr/>
            </a:pPr>
            <a:fld id="{CC7A35BF-32CE-418C-90E5-E9D38BEEA27A}" type="slidenum">
              <a:rPr lang="fr-FR"/>
              <a:pPr>
                <a:defRPr/>
              </a:pPr>
              <a:t>‹N°›</a:t>
            </a:fld>
            <a:endParaRPr lang="fr-FR"/>
          </a:p>
        </p:txBody>
      </p:sp>
    </p:spTree>
    <p:extLst>
      <p:ext uri="{BB962C8B-B14F-4D97-AF65-F5344CB8AC3E}">
        <p14:creationId xmlns:p14="http://schemas.microsoft.com/office/powerpoint/2010/main" val="3957067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t" anchorCtr="0" compatLnSpc="1">
            <a:prstTxWarp prst="textNoShape">
              <a:avLst/>
            </a:prstTxWarp>
          </a:bodyPr>
          <a:lstStyle>
            <a:lvl1pPr defTabSz="910697">
              <a:defRPr sz="1200">
                <a:cs typeface="+mn-cs"/>
              </a:defRPr>
            </a:lvl1pPr>
          </a:lstStyle>
          <a:p>
            <a:pPr>
              <a:defRPr/>
            </a:pPr>
            <a:endParaRPr lang="fr-FR"/>
          </a:p>
        </p:txBody>
      </p:sp>
      <p:sp>
        <p:nvSpPr>
          <p:cNvPr id="83971" name="Rectangle 3"/>
          <p:cNvSpPr>
            <a:spLocks noGrp="1" noChangeArrowheads="1"/>
          </p:cNvSpPr>
          <p:nvPr>
            <p:ph type="dt" idx="1"/>
          </p:nvPr>
        </p:nvSpPr>
        <p:spPr bwMode="auto">
          <a:xfrm>
            <a:off x="3849688"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t" anchorCtr="0" compatLnSpc="1">
            <a:prstTxWarp prst="textNoShape">
              <a:avLst/>
            </a:prstTxWarp>
          </a:bodyPr>
          <a:lstStyle>
            <a:lvl1pPr algn="r" defTabSz="910697">
              <a:defRPr sz="1200">
                <a:cs typeface="+mn-cs"/>
              </a:defRPr>
            </a:lvl1pPr>
          </a:lstStyle>
          <a:p>
            <a:pPr>
              <a:defRPr/>
            </a:pPr>
            <a:endParaRPr lang="fr-FR"/>
          </a:p>
        </p:txBody>
      </p:sp>
      <p:sp>
        <p:nvSpPr>
          <p:cNvPr id="19460"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3973" name="Rectangle 5"/>
          <p:cNvSpPr>
            <a:spLocks noGrp="1" noChangeArrowheads="1"/>
          </p:cNvSpPr>
          <p:nvPr>
            <p:ph type="body" sz="quarter" idx="3"/>
          </p:nvPr>
        </p:nvSpPr>
        <p:spPr bwMode="auto">
          <a:xfrm>
            <a:off x="679450" y="4689475"/>
            <a:ext cx="5438775"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3974" name="Rectangle 6"/>
          <p:cNvSpPr>
            <a:spLocks noGrp="1" noChangeArrowheads="1"/>
          </p:cNvSpPr>
          <p:nvPr>
            <p:ph type="ftr" sz="quarter" idx="4"/>
          </p:nvPr>
        </p:nvSpPr>
        <p:spPr bwMode="auto">
          <a:xfrm>
            <a:off x="0" y="9377363"/>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b" anchorCtr="0" compatLnSpc="1">
            <a:prstTxWarp prst="textNoShape">
              <a:avLst/>
            </a:prstTxWarp>
          </a:bodyPr>
          <a:lstStyle>
            <a:lvl1pPr defTabSz="910697">
              <a:defRPr sz="1200">
                <a:cs typeface="+mn-cs"/>
              </a:defRPr>
            </a:lvl1pPr>
          </a:lstStyle>
          <a:p>
            <a:pPr>
              <a:defRPr/>
            </a:pPr>
            <a:endParaRPr lang="fr-FR"/>
          </a:p>
        </p:txBody>
      </p:sp>
      <p:sp>
        <p:nvSpPr>
          <p:cNvPr id="83975" name="Rectangle 7"/>
          <p:cNvSpPr>
            <a:spLocks noGrp="1" noChangeArrowheads="1"/>
          </p:cNvSpPr>
          <p:nvPr>
            <p:ph type="sldNum" sz="quarter" idx="5"/>
          </p:nvPr>
        </p:nvSpPr>
        <p:spPr bwMode="auto">
          <a:xfrm>
            <a:off x="3849688" y="9377363"/>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39" tIns="45569" rIns="91139" bIns="45569" numCol="1" anchor="b" anchorCtr="0" compatLnSpc="1">
            <a:prstTxWarp prst="textNoShape">
              <a:avLst/>
            </a:prstTxWarp>
          </a:bodyPr>
          <a:lstStyle>
            <a:lvl1pPr algn="r" defTabSz="910697">
              <a:defRPr sz="1200">
                <a:cs typeface="+mn-cs"/>
              </a:defRPr>
            </a:lvl1pPr>
          </a:lstStyle>
          <a:p>
            <a:pPr>
              <a:defRPr/>
            </a:pPr>
            <a:fld id="{C863637A-53CC-410F-BC1D-5307F4C1DFCB}" type="slidenum">
              <a:rPr lang="fr-FR"/>
              <a:pPr>
                <a:defRPr/>
              </a:pPr>
              <a:t>‹N°›</a:t>
            </a:fld>
            <a:endParaRPr lang="fr-FR"/>
          </a:p>
        </p:txBody>
      </p:sp>
    </p:spTree>
    <p:extLst>
      <p:ext uri="{BB962C8B-B14F-4D97-AF65-F5344CB8AC3E}">
        <p14:creationId xmlns:p14="http://schemas.microsoft.com/office/powerpoint/2010/main" val="40815823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C863637A-53CC-410F-BC1D-5307F4C1DFCB}" type="slidenum">
              <a:rPr lang="fr-FR" smtClean="0"/>
              <a:pPr>
                <a:defRPr/>
              </a:pPr>
              <a:t>33</a:t>
            </a:fld>
            <a:endParaRPr lang="fr-FR"/>
          </a:p>
        </p:txBody>
      </p:sp>
    </p:spTree>
    <p:extLst>
      <p:ext uri="{BB962C8B-B14F-4D97-AF65-F5344CB8AC3E}">
        <p14:creationId xmlns:p14="http://schemas.microsoft.com/office/powerpoint/2010/main" val="1148197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2257377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6158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5407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2620228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947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886502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17307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3473716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957905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03010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190394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9638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0670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715629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34214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31826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12446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188302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9748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77300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685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81334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91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5342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86945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jpe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 descr="photo_prosp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1300" y="123825"/>
            <a:ext cx="86741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9" descr="logo_prosper-BD"/>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8575" y="98425"/>
            <a:ext cx="1706563"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Line 20"/>
          <p:cNvSpPr>
            <a:spLocks noChangeShapeType="1"/>
          </p:cNvSpPr>
          <p:nvPr userDrawn="1"/>
        </p:nvSpPr>
        <p:spPr bwMode="auto">
          <a:xfrm>
            <a:off x="1798638" y="665163"/>
            <a:ext cx="7119937"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052" name="Picture 22" descr="ligne_prosperv23"/>
          <p:cNvPicPr preferRelativeResize="0">
            <a:picLocks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235325" y="6599238"/>
            <a:ext cx="5757863" cy="1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24"/>
          <p:cNvSpPr txBox="1">
            <a:spLocks noChangeArrowheads="1"/>
          </p:cNvSpPr>
          <p:nvPr userDrawn="1"/>
        </p:nvSpPr>
        <p:spPr bwMode="auto">
          <a:xfrm>
            <a:off x="2960914" y="6583363"/>
            <a:ext cx="60862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defRPr/>
            </a:pPr>
            <a:r>
              <a:rPr lang="fr-FR" altLang="fr-FR" sz="1200" i="1" smtClean="0">
                <a:solidFill>
                  <a:srgbClr val="3A5420"/>
                </a:solidFill>
              </a:rPr>
              <a:t>Restitution de l’exercice de prospective « Le métier de chercheur en 2030"</a:t>
            </a:r>
            <a:endParaRPr lang="fr-FR" altLang="fr-FR" sz="1200" i="1" smtClean="0">
              <a:solidFill>
                <a:srgbClr val="3A5420"/>
              </a:solidFill>
            </a:endParaRPr>
          </a:p>
        </p:txBody>
      </p:sp>
    </p:spTree>
  </p:cSld>
  <p:clrMap bg1="lt1" tx1="dk1" bg2="lt2" tx2="dk2" accent1="accent1" accent2="accent2" accent3="accent3" accent4="accent4" accent5="accent5" accent6="accent6" hlink="hlink" folHlink="folHlink"/>
  <p:sldLayoutIdLst>
    <p:sldLayoutId id="2147483676" r:id="rId1"/>
    <p:sldLayoutId id="2147483675" r:id="rId2"/>
    <p:sldLayoutId id="2147483674" r:id="rId3"/>
    <p:sldLayoutId id="2147483673" r:id="rId4"/>
    <p:sldLayoutId id="2147483672" r:id="rId5"/>
    <p:sldLayoutId id="2147483671" r:id="rId6"/>
    <p:sldLayoutId id="2147483670" r:id="rId7"/>
    <p:sldLayoutId id="2147483669" r:id="rId8"/>
    <p:sldLayoutId id="2147483668" r:id="rId9"/>
    <p:sldLayoutId id="2147483667" r:id="rId10"/>
    <p:sldLayoutId id="2147483666" r:id="rId11"/>
    <p:sldLayoutId id="2147483665" r:id="rId12"/>
    <p:sldLayoutId id="2147483664" r:id="rId13"/>
    <p:sldLayoutId id="2147483677"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2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0.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2.jpeg"/><Relationship Id="rId2" Type="http://schemas.openxmlformats.org/officeDocument/2006/relationships/image" Target="../media/image35.jpeg"/><Relationship Id="rId1" Type="http://schemas.openxmlformats.org/officeDocument/2006/relationships/slideLayout" Target="../slideLayouts/slideLayout20.xml"/><Relationship Id="rId6" Type="http://schemas.openxmlformats.org/officeDocument/2006/relationships/image" Target="../media/image41.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gif"/><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gif"/><Relationship Id="rId7" Type="http://schemas.openxmlformats.org/officeDocument/2006/relationships/image" Target="../media/image9.gif"/><Relationship Id="rId12" Type="http://schemas.openxmlformats.org/officeDocument/2006/relationships/image" Target="../media/image14.png"/><Relationship Id="rId17" Type="http://schemas.openxmlformats.org/officeDocument/2006/relationships/image" Target="../media/image19.gif"/><Relationship Id="rId2" Type="http://schemas.openxmlformats.org/officeDocument/2006/relationships/image" Target="../media/image4.jpeg"/><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slideLayout" Target="../slideLayouts/slideLayout25.xml"/><Relationship Id="rId6" Type="http://schemas.openxmlformats.org/officeDocument/2006/relationships/image" Target="../media/image8.gif"/><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gif"/><Relationship Id="rId15" Type="http://schemas.openxmlformats.org/officeDocument/2006/relationships/image" Target="../media/image17.gif"/><Relationship Id="rId23" Type="http://schemas.openxmlformats.org/officeDocument/2006/relationships/image" Target="../media/image25.pn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gif"/><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0.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0.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0.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0.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0.xml"/><Relationship Id="rId5" Type="http://schemas.openxmlformats.org/officeDocument/2006/relationships/image" Target="../media/image79.gif"/><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0.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1.jp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1.jp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1.jp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1.jp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1.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jp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jp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2.jp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2.jp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jp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0.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Layout" Target="../slideLayouts/slideLayout20.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50244" y="5158183"/>
            <a:ext cx="934085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50000"/>
              </a:spcBef>
              <a:buSzPct val="210000"/>
            </a:pPr>
            <a:r>
              <a:rPr lang="fr-FR" altLang="fr-FR" sz="2400" b="1" i="1">
                <a:solidFill>
                  <a:srgbClr val="5D8222"/>
                </a:solidFill>
                <a:latin typeface="Arial Narrow" pitchFamily="34" charset="0"/>
              </a:rPr>
              <a:t>GT inter-organismes </a:t>
            </a:r>
            <a:br>
              <a:rPr lang="fr-FR" altLang="fr-FR" sz="2400" b="1" i="1">
                <a:solidFill>
                  <a:srgbClr val="5D8222"/>
                </a:solidFill>
                <a:latin typeface="Arial Narrow" pitchFamily="34" charset="0"/>
              </a:rPr>
            </a:br>
            <a:r>
              <a:rPr lang="fr-FR" altLang="fr-FR" sz="2400" b="1" i="1">
                <a:solidFill>
                  <a:srgbClr val="5D8222"/>
                </a:solidFill>
                <a:latin typeface="Arial Narrow" pitchFamily="34" charset="0"/>
              </a:rPr>
              <a:t>‘Le métier de chercheur en 2030’</a:t>
            </a:r>
          </a:p>
        </p:txBody>
      </p:sp>
      <p:sp>
        <p:nvSpPr>
          <p:cNvPr id="3076" name="Text Box 10"/>
          <p:cNvSpPr txBox="1">
            <a:spLocks noChangeArrowheads="1"/>
          </p:cNvSpPr>
          <p:nvPr/>
        </p:nvSpPr>
        <p:spPr bwMode="auto">
          <a:xfrm>
            <a:off x="154100" y="6349802"/>
            <a:ext cx="2387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5D8222"/>
              </a:buClr>
              <a:buSzPct val="210000"/>
              <a:buFont typeface="Wingdings" pitchFamily="2" charset="2"/>
              <a:buNone/>
            </a:pPr>
            <a:r>
              <a:rPr lang="fr-FR" altLang="fr-FR" sz="1400" b="1" i="1" smtClean="0">
                <a:solidFill>
                  <a:schemeClr val="bg1">
                    <a:lumMod val="65000"/>
                  </a:schemeClr>
                </a:solidFill>
                <a:latin typeface="Arial Narrow" pitchFamily="34" charset="0"/>
              </a:rPr>
              <a:t>Novembre 2015</a:t>
            </a:r>
            <a:endParaRPr lang="fr-FR" altLang="fr-FR" sz="1400" b="1" i="1">
              <a:solidFill>
                <a:schemeClr val="bg1">
                  <a:lumMod val="65000"/>
                </a:schemeClr>
              </a:solidFill>
              <a:latin typeface="Arial Narrow" pitchFamily="34" charset="0"/>
            </a:endParaRPr>
          </a:p>
        </p:txBody>
      </p:sp>
      <p:sp>
        <p:nvSpPr>
          <p:cNvPr id="7" name="Text Box 9"/>
          <p:cNvSpPr txBox="1">
            <a:spLocks noChangeArrowheads="1"/>
          </p:cNvSpPr>
          <p:nvPr/>
        </p:nvSpPr>
        <p:spPr bwMode="auto">
          <a:xfrm>
            <a:off x="121442" y="2478763"/>
            <a:ext cx="8834437" cy="192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50000"/>
              </a:spcBef>
              <a:buSzPct val="210000"/>
            </a:pPr>
            <a:r>
              <a:rPr lang="fr-FR" sz="4400" b="1" i="1">
                <a:solidFill>
                  <a:schemeClr val="bg2"/>
                </a:solidFill>
                <a:latin typeface="Arial Narrow" pitchFamily="34" charset="0"/>
              </a:rPr>
              <a:t>Comment des jeunes </a:t>
            </a:r>
            <a:r>
              <a:rPr lang="fr-FR" sz="4400" b="1" i="1">
                <a:solidFill>
                  <a:schemeClr val="bg2"/>
                </a:solidFill>
                <a:latin typeface="Arial Narrow" pitchFamily="34" charset="0"/>
              </a:rPr>
              <a:t>chercheurs </a:t>
            </a:r>
            <a:r>
              <a:rPr lang="fr-FR" sz="4400" b="1" i="1" smtClean="0">
                <a:solidFill>
                  <a:schemeClr val="bg2"/>
                </a:solidFill>
                <a:latin typeface="Arial Narrow" pitchFamily="34" charset="0"/>
              </a:rPr>
              <a:t/>
            </a:r>
            <a:br>
              <a:rPr lang="fr-FR" sz="4400" b="1" i="1" smtClean="0">
                <a:solidFill>
                  <a:schemeClr val="bg2"/>
                </a:solidFill>
                <a:latin typeface="Arial Narrow" pitchFamily="34" charset="0"/>
              </a:rPr>
            </a:br>
            <a:r>
              <a:rPr lang="fr-FR" sz="4400" b="1" i="1" smtClean="0">
                <a:solidFill>
                  <a:schemeClr val="bg2"/>
                </a:solidFill>
                <a:latin typeface="Arial Narrow" pitchFamily="34" charset="0"/>
              </a:rPr>
              <a:t>des </a:t>
            </a:r>
            <a:r>
              <a:rPr lang="fr-FR" sz="4400" b="1" i="1">
                <a:solidFill>
                  <a:schemeClr val="bg2"/>
                </a:solidFill>
                <a:latin typeface="Arial Narrow" pitchFamily="34" charset="0"/>
              </a:rPr>
              <a:t>organismes publics français voient-ils le futur de leur métier ?</a:t>
            </a:r>
            <a:endParaRPr lang="fr-FR" altLang="fr-FR" sz="4400" b="1" i="1">
              <a:solidFill>
                <a:schemeClr val="bg2"/>
              </a:solidFill>
              <a:latin typeface="Arial Narrow" pitchFamily="34" charset="0"/>
            </a:endParaRPr>
          </a:p>
        </p:txBody>
      </p:sp>
    </p:spTree>
    <p:extLst>
      <p:ext uri="{BB962C8B-B14F-4D97-AF65-F5344CB8AC3E}">
        <p14:creationId xmlns:p14="http://schemas.microsoft.com/office/powerpoint/2010/main" val="1656944646"/>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L’exploration des signes du changement</a:t>
            </a:r>
          </a:p>
        </p:txBody>
      </p:sp>
      <p:sp>
        <p:nvSpPr>
          <p:cNvPr id="4" name="Text Box 3"/>
          <p:cNvSpPr txBox="1">
            <a:spLocks noChangeArrowheads="1"/>
          </p:cNvSpPr>
          <p:nvPr/>
        </p:nvSpPr>
        <p:spPr bwMode="auto">
          <a:xfrm>
            <a:off x="133350" y="877888"/>
            <a:ext cx="78565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2400"/>
              </a:spcAft>
              <a:buFontTx/>
              <a:buBlip>
                <a:blip r:embed="rId2"/>
              </a:buBlip>
            </a:pPr>
            <a:r>
              <a:rPr lang="fr-FR" altLang="fr-FR" sz="2000" i="1" smtClean="0">
                <a:solidFill>
                  <a:srgbClr val="333333"/>
                </a:solidFill>
              </a:rPr>
              <a:t>Première organisation </a:t>
            </a:r>
            <a:r>
              <a:rPr lang="fr-FR" altLang="fr-FR" sz="2000" i="1">
                <a:solidFill>
                  <a:srgbClr val="333333"/>
                </a:solidFill>
              </a:rPr>
              <a:t>en quatre </a:t>
            </a:r>
            <a:r>
              <a:rPr lang="fr-FR" altLang="fr-FR" sz="2000" i="1" smtClean="0">
                <a:solidFill>
                  <a:srgbClr val="333333"/>
                </a:solidFill>
              </a:rPr>
              <a:t>grandes </a:t>
            </a:r>
            <a:r>
              <a:rPr lang="fr-FR" altLang="fr-FR" sz="2000" i="1" smtClean="0">
                <a:solidFill>
                  <a:srgbClr val="333333"/>
                </a:solidFill>
              </a:rPr>
              <a:t>thématiques…</a:t>
            </a:r>
            <a:endParaRPr lang="fr-FR" altLang="fr-FR" sz="2000" i="1">
              <a:solidFill>
                <a:srgbClr val="333333"/>
              </a:solidFill>
            </a:endParaRPr>
          </a:p>
        </p:txBody>
      </p:sp>
      <p:pic>
        <p:nvPicPr>
          <p:cNvPr id="16391" name="Picture 7" descr="G:\a8-     Relations ext - Prosper\PROSPER 2014\Chercheur en 2030\2- Atelier du 14 octobre\Images des 4 planches de travail\1285_001.jpg"/>
          <p:cNvPicPr>
            <a:picLocks noChangeAspect="1" noChangeArrowheads="1"/>
          </p:cNvPicPr>
          <p:nvPr/>
        </p:nvPicPr>
        <p:blipFill>
          <a:blip r:embed="rId3"/>
          <a:srcRect/>
          <a:stretch>
            <a:fillRect/>
          </a:stretch>
        </p:blipFill>
        <p:spPr bwMode="auto">
          <a:xfrm rot="21111119">
            <a:off x="269875" y="1554163"/>
            <a:ext cx="5105400" cy="3611562"/>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2" name="Picture 8" descr="G:\a8-     Relations ext - Prosper\PROSPER 2014\Chercheur en 2030\2- Atelier du 14 octobre\Images des 4 planches de travail\1285_002.jpg"/>
          <p:cNvPicPr>
            <a:picLocks noChangeAspect="1" noChangeArrowheads="1"/>
          </p:cNvPicPr>
          <p:nvPr/>
        </p:nvPicPr>
        <p:blipFill>
          <a:blip r:embed="rId4"/>
          <a:srcRect/>
          <a:stretch>
            <a:fillRect/>
          </a:stretch>
        </p:blipFill>
        <p:spPr bwMode="auto">
          <a:xfrm rot="21225412">
            <a:off x="1501775" y="1957388"/>
            <a:ext cx="5105400" cy="3611562"/>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3" name="Picture 9" descr="G:\a8-     Relations ext - Prosper\PROSPER 2014\Chercheur en 2030\2- Atelier du 14 octobre\Images des 4 planches de travail\1285_003.jpg"/>
          <p:cNvPicPr>
            <a:picLocks noChangeAspect="1" noChangeArrowheads="1"/>
          </p:cNvPicPr>
          <p:nvPr/>
        </p:nvPicPr>
        <p:blipFill>
          <a:blip r:embed="rId5"/>
          <a:srcRect/>
          <a:stretch>
            <a:fillRect/>
          </a:stretch>
        </p:blipFill>
        <p:spPr bwMode="auto">
          <a:xfrm rot="21353905">
            <a:off x="2670175" y="2324100"/>
            <a:ext cx="5105400" cy="3609975"/>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0" name="Picture 6" descr="G:\a8-     Relations ext - Prosper\PROSPER 2014\Chercheur en 2030\2- Atelier du 14 octobre\Images des 4 planches de travail\1285_004.jpg"/>
          <p:cNvPicPr>
            <a:picLocks noChangeAspect="1" noChangeArrowheads="1"/>
          </p:cNvPicPr>
          <p:nvPr/>
        </p:nvPicPr>
        <p:blipFill>
          <a:blip r:embed="rId6"/>
          <a:srcRect/>
          <a:stretch>
            <a:fillRect/>
          </a:stretch>
        </p:blipFill>
        <p:spPr bwMode="auto">
          <a:xfrm rot="21449664">
            <a:off x="3733800" y="2727325"/>
            <a:ext cx="5105400" cy="3611563"/>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 presetClass="entr" presetSubtype="4" fill="hold" nodeType="afterEffect">
                                  <p:stCondLst>
                                    <p:cond delay="1000"/>
                                  </p:stCondLst>
                                  <p:childTnLst>
                                    <p:set>
                                      <p:cBhvr>
                                        <p:cTn id="10" dur="1" fill="hold">
                                          <p:stCondLst>
                                            <p:cond delay="0"/>
                                          </p:stCondLst>
                                        </p:cTn>
                                        <p:tgtEl>
                                          <p:spTgt spid="16391"/>
                                        </p:tgtEl>
                                        <p:attrNameLst>
                                          <p:attrName>style.visibility</p:attrName>
                                        </p:attrNameLst>
                                      </p:cBhvr>
                                      <p:to>
                                        <p:strVal val="visible"/>
                                      </p:to>
                                    </p:set>
                                    <p:anim calcmode="lin" valueType="num">
                                      <p:cBhvr additive="base">
                                        <p:cTn id="11" dur="500" fill="hold"/>
                                        <p:tgtEl>
                                          <p:spTgt spid="16391"/>
                                        </p:tgtEl>
                                        <p:attrNameLst>
                                          <p:attrName>ppt_x</p:attrName>
                                        </p:attrNameLst>
                                      </p:cBhvr>
                                      <p:tavLst>
                                        <p:tav tm="0">
                                          <p:val>
                                            <p:strVal val="#ppt_x"/>
                                          </p:val>
                                        </p:tav>
                                        <p:tav tm="100000">
                                          <p:val>
                                            <p:strVal val="#ppt_x"/>
                                          </p:val>
                                        </p:tav>
                                      </p:tavLst>
                                    </p:anim>
                                    <p:anim calcmode="lin" valueType="num">
                                      <p:cBhvr additive="base">
                                        <p:cTn id="12" dur="500" fill="hold"/>
                                        <p:tgtEl>
                                          <p:spTgt spid="16391"/>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000"/>
                            </p:stCondLst>
                            <p:childTnLst>
                              <p:par>
                                <p:cTn id="14" presetID="2" presetClass="entr" presetSubtype="4" fill="hold" nodeType="afterEffect">
                                  <p:stCondLst>
                                    <p:cond delay="0"/>
                                  </p:stCondLst>
                                  <p:childTnLst>
                                    <p:set>
                                      <p:cBhvr>
                                        <p:cTn id="15" dur="1" fill="hold">
                                          <p:stCondLst>
                                            <p:cond delay="0"/>
                                          </p:stCondLst>
                                        </p:cTn>
                                        <p:tgtEl>
                                          <p:spTgt spid="16392"/>
                                        </p:tgtEl>
                                        <p:attrNameLst>
                                          <p:attrName>style.visibility</p:attrName>
                                        </p:attrNameLst>
                                      </p:cBhvr>
                                      <p:to>
                                        <p:strVal val="visible"/>
                                      </p:to>
                                    </p:set>
                                    <p:anim calcmode="lin" valueType="num">
                                      <p:cBhvr additive="base">
                                        <p:cTn id="16" dur="500" fill="hold"/>
                                        <p:tgtEl>
                                          <p:spTgt spid="16392"/>
                                        </p:tgtEl>
                                        <p:attrNameLst>
                                          <p:attrName>ppt_x</p:attrName>
                                        </p:attrNameLst>
                                      </p:cBhvr>
                                      <p:tavLst>
                                        <p:tav tm="0">
                                          <p:val>
                                            <p:strVal val="#ppt_x"/>
                                          </p:val>
                                        </p:tav>
                                        <p:tav tm="100000">
                                          <p:val>
                                            <p:strVal val="#ppt_x"/>
                                          </p:val>
                                        </p:tav>
                                      </p:tavLst>
                                    </p:anim>
                                    <p:anim calcmode="lin" valueType="num">
                                      <p:cBhvr additive="base">
                                        <p:cTn id="17" dur="500" fill="hold"/>
                                        <p:tgtEl>
                                          <p:spTgt spid="1639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2500"/>
                            </p:stCondLst>
                            <p:childTnLst>
                              <p:par>
                                <p:cTn id="19" presetID="2" presetClass="entr" presetSubtype="4" fill="hold" nodeType="afterEffect">
                                  <p:stCondLst>
                                    <p:cond delay="0"/>
                                  </p:stCondLst>
                                  <p:childTnLst>
                                    <p:set>
                                      <p:cBhvr>
                                        <p:cTn id="20" dur="1" fill="hold">
                                          <p:stCondLst>
                                            <p:cond delay="0"/>
                                          </p:stCondLst>
                                        </p:cTn>
                                        <p:tgtEl>
                                          <p:spTgt spid="16393"/>
                                        </p:tgtEl>
                                        <p:attrNameLst>
                                          <p:attrName>style.visibility</p:attrName>
                                        </p:attrNameLst>
                                      </p:cBhvr>
                                      <p:to>
                                        <p:strVal val="visible"/>
                                      </p:to>
                                    </p:set>
                                    <p:anim calcmode="lin" valueType="num">
                                      <p:cBhvr additive="base">
                                        <p:cTn id="21" dur="500" fill="hold"/>
                                        <p:tgtEl>
                                          <p:spTgt spid="16393"/>
                                        </p:tgtEl>
                                        <p:attrNameLst>
                                          <p:attrName>ppt_x</p:attrName>
                                        </p:attrNameLst>
                                      </p:cBhvr>
                                      <p:tavLst>
                                        <p:tav tm="0">
                                          <p:val>
                                            <p:strVal val="#ppt_x"/>
                                          </p:val>
                                        </p:tav>
                                        <p:tav tm="100000">
                                          <p:val>
                                            <p:strVal val="#ppt_x"/>
                                          </p:val>
                                        </p:tav>
                                      </p:tavLst>
                                    </p:anim>
                                    <p:anim calcmode="lin" valueType="num">
                                      <p:cBhvr additive="base">
                                        <p:cTn id="22" dur="500" fill="hold"/>
                                        <p:tgtEl>
                                          <p:spTgt spid="16393"/>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3000"/>
                            </p:stCondLst>
                            <p:childTnLst>
                              <p:par>
                                <p:cTn id="24" presetID="2" presetClass="entr" presetSubtype="4" fill="hold" nodeType="afterEffect">
                                  <p:stCondLst>
                                    <p:cond delay="0"/>
                                  </p:stCondLst>
                                  <p:childTnLst>
                                    <p:set>
                                      <p:cBhvr>
                                        <p:cTn id="25" dur="1" fill="hold">
                                          <p:stCondLst>
                                            <p:cond delay="0"/>
                                          </p:stCondLst>
                                        </p:cTn>
                                        <p:tgtEl>
                                          <p:spTgt spid="16390"/>
                                        </p:tgtEl>
                                        <p:attrNameLst>
                                          <p:attrName>style.visibility</p:attrName>
                                        </p:attrNameLst>
                                      </p:cBhvr>
                                      <p:to>
                                        <p:strVal val="visible"/>
                                      </p:to>
                                    </p:set>
                                    <p:anim calcmode="lin" valueType="num">
                                      <p:cBhvr additive="base">
                                        <p:cTn id="26" dur="500" fill="hold"/>
                                        <p:tgtEl>
                                          <p:spTgt spid="16390"/>
                                        </p:tgtEl>
                                        <p:attrNameLst>
                                          <p:attrName>ppt_x</p:attrName>
                                        </p:attrNameLst>
                                      </p:cBhvr>
                                      <p:tavLst>
                                        <p:tav tm="0">
                                          <p:val>
                                            <p:strVal val="#ppt_x"/>
                                          </p:val>
                                        </p:tav>
                                        <p:tav tm="100000">
                                          <p:val>
                                            <p:strVal val="#ppt_x"/>
                                          </p:val>
                                        </p:tav>
                                      </p:tavLst>
                                    </p:anim>
                                    <p:anim calcmode="lin" valueType="num">
                                      <p:cBhvr additive="base">
                                        <p:cTn id="27"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L’exploration des signes du changement</a:t>
            </a:r>
          </a:p>
        </p:txBody>
      </p:sp>
      <p:sp>
        <p:nvSpPr>
          <p:cNvPr id="4" name="Text Box 3"/>
          <p:cNvSpPr txBox="1">
            <a:spLocks noChangeArrowheads="1"/>
          </p:cNvSpPr>
          <p:nvPr/>
        </p:nvSpPr>
        <p:spPr bwMode="auto">
          <a:xfrm>
            <a:off x="133350" y="877888"/>
            <a:ext cx="78565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2400"/>
              </a:spcAft>
              <a:buFontTx/>
              <a:buBlip>
                <a:blip r:embed="rId2"/>
              </a:buBlip>
            </a:pPr>
            <a:r>
              <a:rPr lang="fr-FR" altLang="fr-FR" sz="2000" i="1" smtClean="0">
                <a:solidFill>
                  <a:srgbClr val="333333"/>
                </a:solidFill>
              </a:rPr>
              <a:t>Première organisation </a:t>
            </a:r>
            <a:r>
              <a:rPr lang="fr-FR" altLang="fr-FR" sz="2000" i="1">
                <a:solidFill>
                  <a:srgbClr val="333333"/>
                </a:solidFill>
              </a:rPr>
              <a:t>en quatre </a:t>
            </a:r>
            <a:r>
              <a:rPr lang="fr-FR" altLang="fr-FR" sz="2000" i="1" smtClean="0">
                <a:solidFill>
                  <a:srgbClr val="333333"/>
                </a:solidFill>
              </a:rPr>
              <a:t>grandes </a:t>
            </a:r>
            <a:r>
              <a:rPr lang="fr-FR" altLang="fr-FR" sz="2000" i="1" smtClean="0">
                <a:solidFill>
                  <a:srgbClr val="333333"/>
                </a:solidFill>
              </a:rPr>
              <a:t>thématiques…</a:t>
            </a:r>
            <a:endParaRPr lang="fr-FR" altLang="fr-FR" sz="2000" i="1">
              <a:solidFill>
                <a:srgbClr val="333333"/>
              </a:solidFill>
            </a:endParaRPr>
          </a:p>
        </p:txBody>
      </p:sp>
      <p:sp>
        <p:nvSpPr>
          <p:cNvPr id="8" name="Text Box 3"/>
          <p:cNvSpPr txBox="1">
            <a:spLocks noChangeArrowheads="1"/>
          </p:cNvSpPr>
          <p:nvPr/>
        </p:nvSpPr>
        <p:spPr bwMode="auto">
          <a:xfrm>
            <a:off x="133349" y="1722714"/>
            <a:ext cx="829503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2400"/>
              </a:spcAft>
              <a:buFontTx/>
              <a:buBlip>
                <a:blip r:embed="rId2"/>
              </a:buBlip>
            </a:pPr>
            <a:r>
              <a:rPr lang="fr-FR" altLang="fr-FR" sz="2000" i="1" smtClean="0">
                <a:solidFill>
                  <a:srgbClr val="333333"/>
                </a:solidFill>
              </a:rPr>
              <a:t>Puis, en fin d’exercice, reprise avec le recul acquis</a:t>
            </a:r>
            <a:br>
              <a:rPr lang="fr-FR" altLang="fr-FR" sz="2000" i="1" smtClean="0">
                <a:solidFill>
                  <a:srgbClr val="333333"/>
                </a:solidFill>
              </a:rPr>
            </a:br>
            <a:r>
              <a:rPr lang="fr-FR" altLang="fr-FR" sz="2000" i="1" smtClean="0">
                <a:solidFill>
                  <a:srgbClr val="333333"/>
                </a:solidFill>
              </a:rPr>
              <a:t>pour construire un tableau de synthèse de ces perceptions initiales</a:t>
            </a:r>
            <a:endParaRPr lang="fr-FR" altLang="fr-FR" sz="2000" i="1">
              <a:solidFill>
                <a:srgbClr val="333333"/>
              </a:solidFill>
            </a:endParaRPr>
          </a:p>
        </p:txBody>
      </p:sp>
    </p:spTree>
    <p:extLst>
      <p:ext uri="{BB962C8B-B14F-4D97-AF65-F5344CB8AC3E}">
        <p14:creationId xmlns:p14="http://schemas.microsoft.com/office/powerpoint/2010/main" val="278697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L’exploration des signes du changement</a:t>
            </a:r>
          </a:p>
        </p:txBody>
      </p:sp>
      <p:grpSp>
        <p:nvGrpSpPr>
          <p:cNvPr id="10" name="Groupe 1"/>
          <p:cNvGrpSpPr>
            <a:grpSpLocks/>
          </p:cNvGrpSpPr>
          <p:nvPr/>
        </p:nvGrpSpPr>
        <p:grpSpPr bwMode="auto">
          <a:xfrm>
            <a:off x="300830" y="808038"/>
            <a:ext cx="8739982" cy="609600"/>
            <a:chOff x="254065" y="1438272"/>
            <a:chExt cx="8839137" cy="609582"/>
          </a:xfrm>
        </p:grpSpPr>
        <p:pic>
          <p:nvPicPr>
            <p:cNvPr id="11" name="Image 17" descr="fond titre dégradé-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65" y="1438272"/>
              <a:ext cx="8742002" cy="60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321496" y="1671628"/>
              <a:ext cx="877170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pPr>
              <a:r>
                <a:rPr lang="fr-FR" altLang="fr-FR" sz="2000" smtClean="0">
                  <a:solidFill>
                    <a:srgbClr val="4D4D4D"/>
                  </a:solidFill>
                </a:rPr>
                <a:t>Le ressenti initial du groupe, concernant l’évolution du métier de chercheur: </a:t>
              </a:r>
              <a:endParaRPr lang="fr-FR" altLang="fr-FR" sz="2000">
                <a:solidFill>
                  <a:srgbClr val="4D4D4D"/>
                </a:solidFill>
              </a:endParaRPr>
            </a:p>
          </p:txBody>
        </p:sp>
      </p:grpSp>
      <p:pic>
        <p:nvPicPr>
          <p:cNvPr id="7" name="Picture 2" descr="G:\a8-     Relations ext - Prosper\PROSPER 2015\Chercheur en 2030\7- Restitution du 25 juin 2015\Documents intermédiaires et de travail\ressen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82" y="1372659"/>
            <a:ext cx="8322575" cy="510634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 name="Rectangle à coins arrondis 1"/>
          <p:cNvSpPr/>
          <p:nvPr/>
        </p:nvSpPr>
        <p:spPr>
          <a:xfrm rot="21480000">
            <a:off x="2499387" y="1308000"/>
            <a:ext cx="6362700" cy="2855970"/>
          </a:xfrm>
          <a:prstGeom prst="wedgeRoundRectCallout">
            <a:avLst>
              <a:gd name="adj1" fmla="val -70775"/>
              <a:gd name="adj2" fmla="val -13069"/>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fr-FR" sz="2400" b="1">
                <a:solidFill>
                  <a:srgbClr val="3A5420"/>
                </a:solidFill>
              </a:rPr>
              <a:t> </a:t>
            </a:r>
            <a:r>
              <a:rPr lang="fr-FR" sz="2600" b="1">
                <a:solidFill>
                  <a:srgbClr val="3A5420"/>
                </a:solidFill>
              </a:rPr>
              <a:t>❶  Innovation vs. Connaissance </a:t>
            </a:r>
          </a:p>
          <a:p>
            <a:pPr marL="468000" indent="-324000">
              <a:lnSpc>
                <a:spcPct val="80000"/>
              </a:lnSpc>
              <a:spcAft>
                <a:spcPts val="600"/>
              </a:spcAft>
              <a:buSzPct val="120000"/>
              <a:buBlip>
                <a:blip r:embed="rId4"/>
              </a:buBlip>
              <a:defRPr/>
            </a:pPr>
            <a:r>
              <a:rPr lang="fr-FR" sz="2000" i="1">
                <a:solidFill>
                  <a:srgbClr val="5F9127"/>
                </a:solidFill>
                <a:latin typeface="Arial Narrow" panose="020B0606020202030204" pitchFamily="34" charset="0"/>
                <a:sym typeface="Wingdings" pitchFamily="2" charset="2"/>
              </a:rPr>
              <a:t>Vers plus d’</a:t>
            </a:r>
            <a:r>
              <a:rPr lang="fr-FR" sz="2000" i="1">
                <a:solidFill>
                  <a:srgbClr val="5F9127"/>
                </a:solidFill>
                <a:latin typeface="Arial Narrow" panose="020B0606020202030204" pitchFamily="34" charset="0"/>
              </a:rPr>
              <a:t>utilitarisme économique de la recherche, marchandisation de la connaissance</a:t>
            </a:r>
          </a:p>
          <a:p>
            <a:pPr marL="468000" indent="-324000">
              <a:lnSpc>
                <a:spcPct val="80000"/>
              </a:lnSpc>
              <a:spcAft>
                <a:spcPts val="900"/>
              </a:spcAft>
              <a:buSzPct val="120000"/>
              <a:buBlip>
                <a:blip r:embed="rId4"/>
              </a:buBlip>
              <a:defRPr/>
            </a:pPr>
            <a:r>
              <a:rPr lang="fr-FR" sz="2000" i="1">
                <a:solidFill>
                  <a:srgbClr val="5F9127"/>
                </a:solidFill>
                <a:latin typeface="Arial Narrow" panose="020B0606020202030204" pitchFamily="34" charset="0"/>
              </a:rPr>
              <a:t>Moins de soutien de base ; moins d’argent public ; diversification des guichets ; augmentation des financements privés</a:t>
            </a:r>
          </a:p>
          <a:p>
            <a:pPr marL="2160000" indent="-1368000">
              <a:lnSpc>
                <a:spcPct val="80000"/>
              </a:lnSpc>
              <a:spcAft>
                <a:spcPts val="600"/>
              </a:spcAft>
            </a:pPr>
            <a:r>
              <a:rPr lang="fr-FR" sz="2000">
                <a:solidFill>
                  <a:schemeClr val="tx1">
                    <a:lumMod val="65000"/>
                    <a:lumOff val="35000"/>
                  </a:schemeClr>
                </a:solidFill>
                <a:latin typeface="Arial Narrow" panose="020B0606020202030204" pitchFamily="34" charset="0"/>
              </a:rPr>
              <a:t>Réversibilité : </a:t>
            </a:r>
            <a:r>
              <a:rPr lang="fr-FR" sz="2000" smtClean="0">
                <a:solidFill>
                  <a:schemeClr val="tx1">
                    <a:lumMod val="65000"/>
                    <a:lumOff val="35000"/>
                  </a:schemeClr>
                </a:solidFill>
                <a:latin typeface="Arial Narrow" panose="020B0606020202030204" pitchFamily="34" charset="0"/>
              </a:rPr>
              <a:t> - nouveau </a:t>
            </a:r>
            <a:r>
              <a:rPr lang="fr-FR" sz="2000">
                <a:solidFill>
                  <a:schemeClr val="tx1">
                    <a:lumMod val="65000"/>
                    <a:lumOff val="35000"/>
                  </a:schemeClr>
                </a:solidFill>
                <a:latin typeface="Arial Narrow" panose="020B0606020202030204" pitchFamily="34" charset="0"/>
              </a:rPr>
              <a:t>projet de société </a:t>
            </a:r>
            <a:br>
              <a:rPr lang="fr-FR" sz="2000">
                <a:solidFill>
                  <a:schemeClr val="tx1">
                    <a:lumMod val="65000"/>
                    <a:lumOff val="35000"/>
                  </a:schemeClr>
                </a:solidFill>
                <a:latin typeface="Arial Narrow" panose="020B0606020202030204" pitchFamily="34" charset="0"/>
              </a:rPr>
            </a:br>
            <a:r>
              <a:rPr lang="fr-FR" sz="2000" smtClean="0">
                <a:solidFill>
                  <a:schemeClr val="tx1">
                    <a:lumMod val="65000"/>
                    <a:lumOff val="35000"/>
                  </a:schemeClr>
                </a:solidFill>
                <a:latin typeface="Arial Narrow" panose="020B0606020202030204" pitchFamily="34" charset="0"/>
              </a:rPr>
              <a:t>- valorisant </a:t>
            </a:r>
            <a:r>
              <a:rPr lang="fr-FR" sz="2000">
                <a:solidFill>
                  <a:schemeClr val="tx1">
                    <a:lumMod val="65000"/>
                    <a:lumOff val="35000"/>
                  </a:schemeClr>
                </a:solidFill>
                <a:latin typeface="Arial Narrow" panose="020B0606020202030204" pitchFamily="34" charset="0"/>
              </a:rPr>
              <a:t>la connaissance</a:t>
            </a:r>
          </a:p>
        </p:txBody>
      </p:sp>
      <p:sp>
        <p:nvSpPr>
          <p:cNvPr id="14" name="Rectangle à coins arrondis 13"/>
          <p:cNvSpPr/>
          <p:nvPr/>
        </p:nvSpPr>
        <p:spPr>
          <a:xfrm rot="177216">
            <a:off x="2608759" y="4025889"/>
            <a:ext cx="6362700" cy="2855970"/>
          </a:xfrm>
          <a:prstGeom prst="wedgeRoundRectCallout">
            <a:avLst>
              <a:gd name="adj1" fmla="val -73879"/>
              <a:gd name="adj2" fmla="val -73028"/>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600" b="1" smtClean="0">
                <a:solidFill>
                  <a:srgbClr val="3A5420"/>
                </a:solidFill>
              </a:rPr>
              <a:t> ❷ </a:t>
            </a:r>
            <a:r>
              <a:rPr lang="fr-FR" sz="2600" b="1">
                <a:solidFill>
                  <a:srgbClr val="3A5420"/>
                </a:solidFill>
              </a:rPr>
              <a:t>Méfiance envers la science</a:t>
            </a:r>
            <a:endParaRPr lang="fr-FR" sz="2600" b="1">
              <a:solidFill>
                <a:srgbClr val="3A5420"/>
              </a:solidFill>
              <a:sym typeface="Wingdings" pitchFamily="2" charset="2"/>
            </a:endParaRPr>
          </a:p>
          <a:p>
            <a:pPr marL="468000" indent="-324000">
              <a:lnSpc>
                <a:spcPct val="80000"/>
              </a:lnSpc>
              <a:spcAft>
                <a:spcPts val="600"/>
              </a:spcAft>
              <a:buSzPct val="120000"/>
              <a:buBlip>
                <a:blip r:embed="rId4"/>
              </a:buBlip>
              <a:defRPr/>
            </a:pPr>
            <a:r>
              <a:rPr lang="fr-FR" sz="2000" i="1" smtClean="0">
                <a:solidFill>
                  <a:srgbClr val="5F9127"/>
                </a:solidFill>
                <a:latin typeface="Arial Narrow" panose="020B0606020202030204" pitchFamily="34" charset="0"/>
                <a:sym typeface="Wingdings" pitchFamily="2" charset="2"/>
              </a:rPr>
              <a:t>Confrontation </a:t>
            </a:r>
            <a:r>
              <a:rPr lang="fr-FR" sz="2000" i="1">
                <a:solidFill>
                  <a:srgbClr val="5F9127"/>
                </a:solidFill>
                <a:latin typeface="Arial Narrow" panose="020B0606020202030204" pitchFamily="34" charset="0"/>
                <a:sym typeface="Wingdings" pitchFamily="2" charset="2"/>
              </a:rPr>
              <a:t>de discours  (science / expertise / pseudo-science / anti-science)</a:t>
            </a:r>
          </a:p>
          <a:p>
            <a:pPr marL="468000" indent="-324000">
              <a:lnSpc>
                <a:spcPct val="80000"/>
              </a:lnSpc>
              <a:spcAft>
                <a:spcPts val="900"/>
              </a:spcAft>
              <a:buSzPct val="120000"/>
              <a:buBlip>
                <a:blip r:embed="rId4"/>
              </a:buBlip>
              <a:defRPr/>
            </a:pPr>
            <a:r>
              <a:rPr lang="fr-FR" sz="2000" i="1">
                <a:solidFill>
                  <a:srgbClr val="5F9127"/>
                </a:solidFill>
                <a:latin typeface="Arial Narrow" panose="020B0606020202030204" pitchFamily="34" charset="0"/>
                <a:sym typeface="Wingdings" pitchFamily="2" charset="2"/>
              </a:rPr>
              <a:t>Remise en cause de l’idée de progrès par la science</a:t>
            </a:r>
          </a:p>
          <a:p>
            <a:pPr marL="2160000" indent="-1368000">
              <a:lnSpc>
                <a:spcPct val="80000"/>
              </a:lnSpc>
              <a:spcAft>
                <a:spcPts val="600"/>
              </a:spcAft>
            </a:pPr>
            <a:r>
              <a:rPr lang="fr-FR" sz="2000" smtClean="0">
                <a:solidFill>
                  <a:schemeClr val="tx1">
                    <a:lumMod val="65000"/>
                    <a:lumOff val="35000"/>
                  </a:schemeClr>
                </a:solidFill>
                <a:latin typeface="Arial Narrow" panose="020B0606020202030204" pitchFamily="34" charset="0"/>
              </a:rPr>
              <a:t>Réversibilité </a:t>
            </a:r>
            <a:r>
              <a:rPr lang="fr-FR" sz="2000">
                <a:solidFill>
                  <a:schemeClr val="tx1">
                    <a:lumMod val="65000"/>
                    <a:lumOff val="35000"/>
                  </a:schemeClr>
                </a:solidFill>
                <a:latin typeface="Arial Narrow" panose="020B0606020202030204" pitchFamily="34" charset="0"/>
              </a:rPr>
              <a:t>: </a:t>
            </a:r>
            <a:r>
              <a:rPr lang="fr-FR" sz="2000" smtClean="0">
                <a:solidFill>
                  <a:schemeClr val="tx1">
                    <a:lumMod val="65000"/>
                    <a:lumOff val="35000"/>
                  </a:schemeClr>
                </a:solidFill>
                <a:latin typeface="Arial Narrow" panose="020B0606020202030204" pitchFamily="34" charset="0"/>
              </a:rPr>
              <a:t> - développer </a:t>
            </a:r>
            <a:r>
              <a:rPr lang="fr-FR" sz="2000">
                <a:solidFill>
                  <a:schemeClr val="tx1">
                    <a:lumMod val="65000"/>
                    <a:lumOff val="35000"/>
                  </a:schemeClr>
                </a:solidFill>
                <a:latin typeface="Arial Narrow" panose="020B0606020202030204" pitchFamily="34" charset="0"/>
              </a:rPr>
              <a:t>la culture scientifique </a:t>
            </a:r>
            <a:r>
              <a:rPr lang="fr-FR" sz="2000" smtClean="0">
                <a:solidFill>
                  <a:schemeClr val="tx1">
                    <a:lumMod val="65000"/>
                    <a:lumOff val="35000"/>
                  </a:schemeClr>
                </a:solidFill>
                <a:latin typeface="Arial Narrow" panose="020B0606020202030204" pitchFamily="34" charset="0"/>
              </a:rPr>
              <a:t/>
            </a:r>
            <a:br>
              <a:rPr lang="fr-FR" sz="2000" smtClean="0">
                <a:solidFill>
                  <a:schemeClr val="tx1">
                    <a:lumMod val="65000"/>
                    <a:lumOff val="35000"/>
                  </a:schemeClr>
                </a:solidFill>
                <a:latin typeface="Arial Narrow" panose="020B0606020202030204" pitchFamily="34" charset="0"/>
              </a:rPr>
            </a:br>
            <a:r>
              <a:rPr lang="fr-FR" sz="2000" smtClean="0">
                <a:solidFill>
                  <a:schemeClr val="tx1">
                    <a:lumMod val="65000"/>
                    <a:lumOff val="35000"/>
                  </a:schemeClr>
                </a:solidFill>
                <a:latin typeface="Arial Narrow" panose="020B0606020202030204" pitchFamily="34" charset="0"/>
              </a:rPr>
              <a:t>  par </a:t>
            </a:r>
            <a:r>
              <a:rPr lang="fr-FR" sz="2000">
                <a:solidFill>
                  <a:schemeClr val="tx1">
                    <a:lumMod val="65000"/>
                    <a:lumOff val="35000"/>
                  </a:schemeClr>
                </a:solidFill>
                <a:latin typeface="Arial Narrow" panose="020B0606020202030204" pitchFamily="34" charset="0"/>
              </a:rPr>
              <a:t>l’éducation</a:t>
            </a:r>
          </a:p>
          <a:p>
            <a:pPr marL="2160000" indent="-1368000">
              <a:lnSpc>
                <a:spcPct val="80000"/>
              </a:lnSpc>
              <a:spcAft>
                <a:spcPts val="600"/>
              </a:spcAft>
            </a:pPr>
            <a:r>
              <a:rPr lang="fr-FR" sz="2000">
                <a:solidFill>
                  <a:schemeClr val="tx1">
                    <a:lumMod val="65000"/>
                    <a:lumOff val="35000"/>
                  </a:schemeClr>
                </a:solidFill>
                <a:latin typeface="Arial Narrow" panose="020B0606020202030204" pitchFamily="34" charset="0"/>
              </a:rPr>
              <a:t>	</a:t>
            </a:r>
            <a:r>
              <a:rPr lang="fr-FR" sz="2000" smtClean="0">
                <a:solidFill>
                  <a:schemeClr val="tx1">
                    <a:lumMod val="65000"/>
                    <a:lumOff val="35000"/>
                  </a:schemeClr>
                </a:solidFill>
                <a:latin typeface="Arial Narrow" panose="020B0606020202030204" pitchFamily="34" charset="0"/>
              </a:rPr>
              <a:t>- science </a:t>
            </a:r>
            <a:r>
              <a:rPr lang="fr-FR" sz="2000">
                <a:solidFill>
                  <a:schemeClr val="tx1">
                    <a:lumMod val="65000"/>
                    <a:lumOff val="35000"/>
                  </a:schemeClr>
                </a:solidFill>
                <a:latin typeface="Arial Narrow" panose="020B0606020202030204" pitchFamily="34" charset="0"/>
              </a:rPr>
              <a:t>salvatrice à la faveur </a:t>
            </a:r>
            <a:r>
              <a:rPr lang="fr-FR" sz="2000" smtClean="0">
                <a:solidFill>
                  <a:schemeClr val="tx1">
                    <a:lumMod val="65000"/>
                    <a:lumOff val="35000"/>
                  </a:schemeClr>
                </a:solidFill>
                <a:latin typeface="Arial Narrow" panose="020B0606020202030204" pitchFamily="34" charset="0"/>
              </a:rPr>
              <a:t>de</a:t>
            </a:r>
            <a:br>
              <a:rPr lang="fr-FR" sz="2000" smtClean="0">
                <a:solidFill>
                  <a:schemeClr val="tx1">
                    <a:lumMod val="65000"/>
                    <a:lumOff val="35000"/>
                  </a:schemeClr>
                </a:solidFill>
                <a:latin typeface="Arial Narrow" panose="020B0606020202030204" pitchFamily="34" charset="0"/>
              </a:rPr>
            </a:br>
            <a:r>
              <a:rPr lang="fr-FR" sz="2000" smtClean="0">
                <a:solidFill>
                  <a:schemeClr val="tx1">
                    <a:lumMod val="65000"/>
                    <a:lumOff val="35000"/>
                  </a:schemeClr>
                </a:solidFill>
                <a:latin typeface="Arial Narrow" panose="020B0606020202030204" pitchFamily="34" charset="0"/>
              </a:rPr>
              <a:t>  </a:t>
            </a:r>
            <a:r>
              <a:rPr lang="fr-FR" sz="2000">
                <a:solidFill>
                  <a:schemeClr val="tx1">
                    <a:lumMod val="65000"/>
                    <a:lumOff val="35000"/>
                  </a:schemeClr>
                </a:solidFill>
                <a:latin typeface="Arial Narrow" panose="020B0606020202030204" pitchFamily="34" charset="0"/>
              </a:rPr>
              <a:t>situations </a:t>
            </a:r>
            <a:r>
              <a:rPr lang="fr-FR" sz="2000" smtClean="0">
                <a:solidFill>
                  <a:schemeClr val="tx1">
                    <a:lumMod val="65000"/>
                    <a:lumOff val="35000"/>
                  </a:schemeClr>
                </a:solidFill>
                <a:latin typeface="Arial Narrow" panose="020B0606020202030204" pitchFamily="34" charset="0"/>
              </a:rPr>
              <a:t>d’urgence</a:t>
            </a:r>
            <a:endParaRPr lang="fr-FR" sz="200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1729497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Scale>
                                      <p:cBhvr>
                                        <p:cTn id="16" dur="7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700" decel="50000" fill="hold">
                                          <p:stCondLst>
                                            <p:cond delay="0"/>
                                          </p:stCondLst>
                                        </p:cTn>
                                        <p:tgtEl>
                                          <p:spTgt spid="2"/>
                                        </p:tgtEl>
                                        <p:attrNameLst>
                                          <p:attrName>ppt_x</p:attrName>
                                          <p:attrName>ppt_y</p:attrName>
                                        </p:attrNameLst>
                                      </p:cBhvr>
                                    </p:animMotion>
                                    <p:animEffect transition="in" filter="fade">
                                      <p:cBhvr>
                                        <p:cTn id="18" dur="7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7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700" decel="50000" fill="hold">
                                          <p:stCondLst>
                                            <p:cond delay="0"/>
                                          </p:stCondLst>
                                        </p:cTn>
                                        <p:tgtEl>
                                          <p:spTgt spid="14"/>
                                        </p:tgtEl>
                                        <p:attrNameLst>
                                          <p:attrName>ppt_x</p:attrName>
                                          <p:attrName>ppt_y</p:attrName>
                                        </p:attrNameLst>
                                      </p:cBhvr>
                                    </p:animMotion>
                                    <p:animEffect transition="in" filter="fade">
                                      <p:cBhvr>
                                        <p:cTn id="25"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L’exploration des signes du changement</a:t>
            </a:r>
          </a:p>
        </p:txBody>
      </p:sp>
      <p:grpSp>
        <p:nvGrpSpPr>
          <p:cNvPr id="10" name="Groupe 1"/>
          <p:cNvGrpSpPr>
            <a:grpSpLocks/>
          </p:cNvGrpSpPr>
          <p:nvPr/>
        </p:nvGrpSpPr>
        <p:grpSpPr bwMode="auto">
          <a:xfrm>
            <a:off x="300830" y="808038"/>
            <a:ext cx="8739982" cy="609600"/>
            <a:chOff x="254065" y="1438272"/>
            <a:chExt cx="8839137" cy="609582"/>
          </a:xfrm>
        </p:grpSpPr>
        <p:pic>
          <p:nvPicPr>
            <p:cNvPr id="11" name="Image 17" descr="fond titre dégradé-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65" y="1438272"/>
              <a:ext cx="8742002" cy="60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321496" y="1671628"/>
              <a:ext cx="877170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pPr>
              <a:r>
                <a:rPr lang="fr-FR" altLang="fr-FR" sz="2000" smtClean="0">
                  <a:solidFill>
                    <a:srgbClr val="4D4D4D"/>
                  </a:solidFill>
                </a:rPr>
                <a:t>Le ressenti initial du groupe, concernant l’évolution du métier de chercheur: </a:t>
              </a:r>
              <a:endParaRPr lang="fr-FR" altLang="fr-FR" sz="2000">
                <a:solidFill>
                  <a:srgbClr val="4D4D4D"/>
                </a:solidFill>
              </a:endParaRPr>
            </a:p>
          </p:txBody>
        </p:sp>
      </p:grpSp>
      <p:pic>
        <p:nvPicPr>
          <p:cNvPr id="7" name="Picture 2" descr="G:\a8-     Relations ext - Prosper\PROSPER 2015\Chercheur en 2030\7- Restitution du 25 juin 2015\Documents intermédiaires et de travail\ressen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82" y="1372659"/>
            <a:ext cx="8322575" cy="510634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 name="Rectangle à coins arrondis 1"/>
          <p:cNvSpPr/>
          <p:nvPr/>
        </p:nvSpPr>
        <p:spPr>
          <a:xfrm rot="21480000">
            <a:off x="2525680" y="1777751"/>
            <a:ext cx="6362700" cy="3342447"/>
          </a:xfrm>
          <a:prstGeom prst="wedgeRoundRectCallout">
            <a:avLst>
              <a:gd name="adj1" fmla="val -71411"/>
              <a:gd name="adj2" fmla="val 32512"/>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spcAft>
                <a:spcPts val="1000"/>
              </a:spcAft>
            </a:pPr>
            <a:r>
              <a:rPr lang="fr-FR" sz="2600" b="1" smtClean="0">
                <a:solidFill>
                  <a:srgbClr val="3A5420"/>
                </a:solidFill>
              </a:rPr>
              <a:t>❸ </a:t>
            </a:r>
            <a:r>
              <a:rPr lang="fr-FR" sz="2600" b="1">
                <a:solidFill>
                  <a:srgbClr val="3A5420"/>
                </a:solidFill>
              </a:rPr>
              <a:t>Globalisation de la recherche : </a:t>
            </a:r>
            <a:r>
              <a:rPr lang="fr-FR" sz="2600" b="1" smtClean="0">
                <a:solidFill>
                  <a:srgbClr val="3A5420"/>
                </a:solidFill>
              </a:rPr>
              <a:t/>
            </a:r>
            <a:br>
              <a:rPr lang="fr-FR" sz="2600" b="1" smtClean="0">
                <a:solidFill>
                  <a:srgbClr val="3A5420"/>
                </a:solidFill>
              </a:rPr>
            </a:br>
            <a:r>
              <a:rPr lang="fr-FR" sz="2600" b="1" smtClean="0">
                <a:solidFill>
                  <a:srgbClr val="3A5420"/>
                </a:solidFill>
              </a:rPr>
              <a:t>      compétition </a:t>
            </a:r>
            <a:r>
              <a:rPr lang="fr-FR" sz="2600" b="1">
                <a:solidFill>
                  <a:srgbClr val="3A5420"/>
                </a:solidFill>
              </a:rPr>
              <a:t>&amp; opportunités</a:t>
            </a:r>
            <a:endParaRPr lang="fr-FR" sz="2600" b="1">
              <a:solidFill>
                <a:srgbClr val="3A5420"/>
              </a:solidFill>
              <a:sym typeface="Wingdings" pitchFamily="2" charset="2"/>
            </a:endParaRPr>
          </a:p>
          <a:p>
            <a:pPr marL="468000" indent="-324000">
              <a:lnSpc>
                <a:spcPct val="80000"/>
              </a:lnSpc>
              <a:spcAft>
                <a:spcPts val="600"/>
              </a:spcAft>
              <a:buSzPct val="120000"/>
              <a:buBlip>
                <a:blip r:embed="rId4"/>
              </a:buBlip>
              <a:defRPr/>
            </a:pPr>
            <a:r>
              <a:rPr lang="fr-FR" sz="2000" i="1">
                <a:solidFill>
                  <a:srgbClr val="5F9127"/>
                </a:solidFill>
                <a:latin typeface="Arial Narrow" panose="020B0606020202030204" pitchFamily="34" charset="0"/>
                <a:sym typeface="Wingdings" pitchFamily="2" charset="2"/>
              </a:rPr>
              <a:t>Compétition présente à toutes les échelles spatiales : des conditions de travail tirées vers le bas</a:t>
            </a:r>
          </a:p>
          <a:p>
            <a:pPr marL="468000" indent="-324000">
              <a:lnSpc>
                <a:spcPct val="80000"/>
              </a:lnSpc>
              <a:spcAft>
                <a:spcPts val="600"/>
              </a:spcAft>
              <a:buSzPct val="120000"/>
              <a:buBlip>
                <a:blip r:embed="rId4"/>
              </a:buBlip>
              <a:defRPr/>
            </a:pPr>
            <a:r>
              <a:rPr lang="fr-FR" sz="2000" i="1">
                <a:solidFill>
                  <a:srgbClr val="5F9127"/>
                </a:solidFill>
                <a:latin typeface="Arial Narrow" panose="020B0606020202030204" pitchFamily="34" charset="0"/>
                <a:sym typeface="Wingdings" pitchFamily="2" charset="2"/>
              </a:rPr>
              <a:t>Qualité vs. Quantité des productions scientifiques </a:t>
            </a:r>
          </a:p>
          <a:p>
            <a:pPr marL="468000" indent="-324000">
              <a:lnSpc>
                <a:spcPct val="80000"/>
              </a:lnSpc>
              <a:spcAft>
                <a:spcPts val="900"/>
              </a:spcAft>
              <a:buSzPct val="120000"/>
              <a:buBlip>
                <a:blip r:embed="rId4"/>
              </a:buBlip>
              <a:defRPr/>
            </a:pPr>
            <a:r>
              <a:rPr lang="fr-FR" sz="2000" i="1">
                <a:solidFill>
                  <a:srgbClr val="5F9127"/>
                </a:solidFill>
                <a:latin typeface="Arial Narrow" panose="020B0606020202030204" pitchFamily="34" charset="0"/>
                <a:sym typeface="Wingdings" pitchFamily="2" charset="2"/>
              </a:rPr>
              <a:t>De nouvelles possibilités de collaborations</a:t>
            </a:r>
          </a:p>
          <a:p>
            <a:pPr marL="2160000" indent="-1368000">
              <a:lnSpc>
                <a:spcPct val="80000"/>
              </a:lnSpc>
              <a:spcAft>
                <a:spcPts val="600"/>
              </a:spcAft>
            </a:pPr>
            <a:r>
              <a:rPr lang="fr-FR" sz="2000" smtClean="0">
                <a:solidFill>
                  <a:schemeClr val="tx1">
                    <a:lumMod val="65000"/>
                    <a:lumOff val="35000"/>
                  </a:schemeClr>
                </a:solidFill>
                <a:latin typeface="Arial Narrow" panose="020B0606020202030204" pitchFamily="34" charset="0"/>
              </a:rPr>
              <a:t>Réversibilité </a:t>
            </a:r>
            <a:r>
              <a:rPr lang="fr-FR" sz="2000">
                <a:solidFill>
                  <a:schemeClr val="tx1">
                    <a:lumMod val="65000"/>
                    <a:lumOff val="35000"/>
                  </a:schemeClr>
                </a:solidFill>
                <a:latin typeface="Arial Narrow" panose="020B0606020202030204" pitchFamily="34" charset="0"/>
              </a:rPr>
              <a:t>: 	</a:t>
            </a:r>
            <a:r>
              <a:rPr lang="fr-FR" sz="2000" smtClean="0">
                <a:solidFill>
                  <a:schemeClr val="tx1">
                    <a:lumMod val="65000"/>
                    <a:lumOff val="35000"/>
                  </a:schemeClr>
                </a:solidFill>
                <a:latin typeface="Arial Narrow" panose="020B0606020202030204" pitchFamily="34" charset="0"/>
              </a:rPr>
              <a:t>- conflits </a:t>
            </a:r>
            <a:r>
              <a:rPr lang="fr-FR" sz="2000">
                <a:solidFill>
                  <a:schemeClr val="tx1">
                    <a:lumMod val="65000"/>
                    <a:lumOff val="35000"/>
                  </a:schemeClr>
                </a:solidFill>
                <a:latin typeface="Arial Narrow" panose="020B0606020202030204" pitchFamily="34" charset="0"/>
              </a:rPr>
              <a:t>entraînant un retour </a:t>
            </a:r>
            <a:r>
              <a:rPr lang="fr-FR" sz="2000" smtClean="0">
                <a:solidFill>
                  <a:schemeClr val="tx1">
                    <a:lumMod val="65000"/>
                    <a:lumOff val="35000"/>
                  </a:schemeClr>
                </a:solidFill>
                <a:latin typeface="Arial Narrow" panose="020B0606020202030204" pitchFamily="34" charset="0"/>
              </a:rPr>
              <a:t>aux</a:t>
            </a:r>
            <a:br>
              <a:rPr lang="fr-FR" sz="2000" smtClean="0">
                <a:solidFill>
                  <a:schemeClr val="tx1">
                    <a:lumMod val="65000"/>
                    <a:lumOff val="35000"/>
                  </a:schemeClr>
                </a:solidFill>
                <a:latin typeface="Arial Narrow" panose="020B0606020202030204" pitchFamily="34" charset="0"/>
              </a:rPr>
            </a:br>
            <a:r>
              <a:rPr lang="fr-FR" sz="2000" smtClean="0">
                <a:solidFill>
                  <a:schemeClr val="tx1">
                    <a:lumMod val="65000"/>
                    <a:lumOff val="35000"/>
                  </a:schemeClr>
                </a:solidFill>
                <a:latin typeface="Arial Narrow" panose="020B0606020202030204" pitchFamily="34" charset="0"/>
              </a:rPr>
              <a:t>  systèmes </a:t>
            </a:r>
            <a:r>
              <a:rPr lang="fr-FR" sz="2000">
                <a:solidFill>
                  <a:schemeClr val="tx1">
                    <a:lumMod val="65000"/>
                    <a:lumOff val="35000"/>
                  </a:schemeClr>
                </a:solidFill>
                <a:latin typeface="Arial Narrow" panose="020B0606020202030204" pitchFamily="34" charset="0"/>
              </a:rPr>
              <a:t>régionaux</a:t>
            </a:r>
          </a:p>
          <a:p>
            <a:pPr marL="2160000" indent="-1368000">
              <a:lnSpc>
                <a:spcPct val="80000"/>
              </a:lnSpc>
              <a:spcAft>
                <a:spcPts val="600"/>
              </a:spcAft>
            </a:pPr>
            <a:r>
              <a:rPr lang="fr-FR" sz="2000">
                <a:solidFill>
                  <a:schemeClr val="tx1">
                    <a:lumMod val="65000"/>
                    <a:lumOff val="35000"/>
                  </a:schemeClr>
                </a:solidFill>
                <a:latin typeface="Arial Narrow" panose="020B0606020202030204" pitchFamily="34" charset="0"/>
              </a:rPr>
              <a:t>	</a:t>
            </a:r>
            <a:r>
              <a:rPr lang="fr-FR" sz="2000" smtClean="0">
                <a:solidFill>
                  <a:schemeClr val="tx1">
                    <a:lumMod val="65000"/>
                    <a:lumOff val="35000"/>
                  </a:schemeClr>
                </a:solidFill>
                <a:latin typeface="Arial Narrow" panose="020B0606020202030204" pitchFamily="34" charset="0"/>
              </a:rPr>
              <a:t>- évolution économique </a:t>
            </a:r>
            <a:r>
              <a:rPr lang="fr-FR" sz="2000">
                <a:solidFill>
                  <a:schemeClr val="tx1">
                    <a:lumMod val="65000"/>
                    <a:lumOff val="35000"/>
                  </a:schemeClr>
                </a:solidFill>
                <a:latin typeface="Arial Narrow" panose="020B0606020202030204" pitchFamily="34" charset="0"/>
              </a:rPr>
              <a:t>des </a:t>
            </a:r>
            <a:r>
              <a:rPr lang="fr-FR" sz="2000" smtClean="0">
                <a:solidFill>
                  <a:schemeClr val="tx1">
                    <a:lumMod val="65000"/>
                    <a:lumOff val="35000"/>
                  </a:schemeClr>
                </a:solidFill>
                <a:latin typeface="Arial Narrow" panose="020B0606020202030204" pitchFamily="34" charset="0"/>
              </a:rPr>
              <a:t>pays</a:t>
            </a:r>
            <a:endParaRPr lang="fr-FR" sz="200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41106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7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00" decel="50000" fill="hold">
                                          <p:stCondLst>
                                            <p:cond delay="0"/>
                                          </p:stCondLst>
                                        </p:cTn>
                                        <p:tgtEl>
                                          <p:spTgt spid="2"/>
                                        </p:tgtEl>
                                        <p:attrNameLst>
                                          <p:attrName>ppt_x</p:attrName>
                                          <p:attrName>ppt_y</p:attrName>
                                        </p:attrNameLst>
                                      </p:cBhvr>
                                    </p:animMotion>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L’exploration des signes du changement</a:t>
            </a:r>
          </a:p>
        </p:txBody>
      </p:sp>
      <p:grpSp>
        <p:nvGrpSpPr>
          <p:cNvPr id="10" name="Groupe 1"/>
          <p:cNvGrpSpPr>
            <a:grpSpLocks/>
          </p:cNvGrpSpPr>
          <p:nvPr/>
        </p:nvGrpSpPr>
        <p:grpSpPr bwMode="auto">
          <a:xfrm>
            <a:off x="300830" y="808038"/>
            <a:ext cx="8739982" cy="609600"/>
            <a:chOff x="254065" y="1438272"/>
            <a:chExt cx="8839137" cy="609582"/>
          </a:xfrm>
        </p:grpSpPr>
        <p:pic>
          <p:nvPicPr>
            <p:cNvPr id="11" name="Image 17" descr="fond titre dégradé-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65" y="1438272"/>
              <a:ext cx="8742002" cy="60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321496" y="1671628"/>
              <a:ext cx="877170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pPr>
              <a:r>
                <a:rPr lang="fr-FR" altLang="fr-FR" sz="2000" smtClean="0">
                  <a:solidFill>
                    <a:srgbClr val="4D4D4D"/>
                  </a:solidFill>
                </a:rPr>
                <a:t>Le ressenti initial du groupe, concernant l’évolution du métier de chercheur: </a:t>
              </a:r>
              <a:endParaRPr lang="fr-FR" altLang="fr-FR" sz="2000">
                <a:solidFill>
                  <a:srgbClr val="4D4D4D"/>
                </a:solidFill>
              </a:endParaRPr>
            </a:p>
          </p:txBody>
        </p:sp>
      </p:grpSp>
      <p:pic>
        <p:nvPicPr>
          <p:cNvPr id="7" name="Picture 2" descr="G:\a8-     Relations ext - Prosper\PROSPER 2015\Chercheur en 2030\7- Restitution du 25 juin 2015\Documents intermédiaires et de travail\ressen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82" y="1372659"/>
            <a:ext cx="8322575" cy="510634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 name="Rectangle à coins arrondis 1"/>
          <p:cNvSpPr/>
          <p:nvPr/>
        </p:nvSpPr>
        <p:spPr>
          <a:xfrm rot="21285664">
            <a:off x="2193925" y="1228667"/>
            <a:ext cx="6362700" cy="3342447"/>
          </a:xfrm>
          <a:prstGeom prst="wedgeRoundRectCallout">
            <a:avLst>
              <a:gd name="adj1" fmla="val -71203"/>
              <a:gd name="adj2" fmla="val 65101"/>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spcAft>
                <a:spcPts val="1000"/>
              </a:spcAft>
              <a:buSzPct val="210000"/>
            </a:pPr>
            <a:r>
              <a:rPr lang="fr-FR" sz="2600" b="1" smtClean="0">
                <a:solidFill>
                  <a:srgbClr val="3A5420"/>
                </a:solidFill>
              </a:rPr>
              <a:t>❹ </a:t>
            </a:r>
            <a:r>
              <a:rPr lang="fr-FR" sz="2600" b="1">
                <a:solidFill>
                  <a:srgbClr val="3A5420"/>
                </a:solidFill>
              </a:rPr>
              <a:t>Le chercheur polyvalent</a:t>
            </a:r>
          </a:p>
          <a:p>
            <a:pPr marL="468000" indent="-324000">
              <a:lnSpc>
                <a:spcPct val="80000"/>
              </a:lnSpc>
              <a:spcAft>
                <a:spcPts val="600"/>
              </a:spcAft>
              <a:buSzPct val="120000"/>
              <a:buBlip>
                <a:blip r:embed="rId4"/>
              </a:buBlip>
              <a:defRPr/>
            </a:pPr>
            <a:r>
              <a:rPr lang="fr-FR" sz="2000" i="1" smtClean="0">
                <a:solidFill>
                  <a:srgbClr val="5F9127"/>
                </a:solidFill>
                <a:latin typeface="Arial Narrow" panose="020B0606020202030204" pitchFamily="34" charset="0"/>
                <a:sym typeface="Wingdings" pitchFamily="2" charset="2"/>
              </a:rPr>
              <a:t>Multi-tâches </a:t>
            </a:r>
            <a:r>
              <a:rPr lang="fr-FR" sz="2000" i="1">
                <a:solidFill>
                  <a:srgbClr val="5F9127"/>
                </a:solidFill>
                <a:latin typeface="Arial Narrow" panose="020B0606020202030204" pitchFamily="34" charset="0"/>
                <a:sym typeface="Wingdings" pitchFamily="2" charset="2"/>
              </a:rPr>
              <a:t>(moins de temps consacré à la recherche : maîtrise d’aspects non scientifiques multiples : management, financier, juridique)</a:t>
            </a:r>
          </a:p>
          <a:p>
            <a:pPr marL="468000" indent="-324000">
              <a:lnSpc>
                <a:spcPct val="80000"/>
              </a:lnSpc>
              <a:spcAft>
                <a:spcPts val="600"/>
              </a:spcAft>
              <a:buSzPct val="120000"/>
              <a:buBlip>
                <a:blip r:embed="rId4"/>
              </a:buBlip>
              <a:defRPr/>
            </a:pPr>
            <a:r>
              <a:rPr lang="fr-FR" sz="2000" i="1">
                <a:solidFill>
                  <a:srgbClr val="5F9127"/>
                </a:solidFill>
                <a:latin typeface="Arial Narrow" panose="020B0606020202030204" pitchFamily="34" charset="0"/>
                <a:sym typeface="Wingdings" pitchFamily="2" charset="2"/>
              </a:rPr>
              <a:t>Montée de l’interdisciplinarité</a:t>
            </a:r>
          </a:p>
          <a:p>
            <a:pPr marL="468000" indent="-324000">
              <a:lnSpc>
                <a:spcPct val="80000"/>
              </a:lnSpc>
              <a:spcAft>
                <a:spcPts val="900"/>
              </a:spcAft>
              <a:buSzPct val="120000"/>
              <a:buBlip>
                <a:blip r:embed="rId4"/>
              </a:buBlip>
              <a:defRPr/>
            </a:pPr>
            <a:r>
              <a:rPr lang="fr-FR" sz="2000" i="1">
                <a:solidFill>
                  <a:srgbClr val="5F9127"/>
                </a:solidFill>
                <a:latin typeface="Arial Narrow" panose="020B0606020202030204" pitchFamily="34" charset="0"/>
                <a:sym typeface="Wingdings" pitchFamily="2" charset="2"/>
              </a:rPr>
              <a:t>Une évaluation plus seulement sur la qualité de la science</a:t>
            </a:r>
          </a:p>
          <a:p>
            <a:pPr marL="2160000" indent="-1368000">
              <a:lnSpc>
                <a:spcPct val="80000"/>
              </a:lnSpc>
              <a:spcAft>
                <a:spcPts val="600"/>
              </a:spcAft>
            </a:pPr>
            <a:r>
              <a:rPr lang="fr-FR" sz="2000" smtClean="0">
                <a:solidFill>
                  <a:schemeClr val="tx1">
                    <a:lumMod val="65000"/>
                    <a:lumOff val="35000"/>
                  </a:schemeClr>
                </a:solidFill>
                <a:latin typeface="Arial Narrow" panose="020B0606020202030204" pitchFamily="34" charset="0"/>
              </a:rPr>
              <a:t>Réversibilité </a:t>
            </a:r>
            <a:r>
              <a:rPr lang="fr-FR" sz="2000">
                <a:solidFill>
                  <a:schemeClr val="tx1">
                    <a:lumMod val="65000"/>
                    <a:lumOff val="35000"/>
                  </a:schemeClr>
                </a:solidFill>
                <a:latin typeface="Arial Narrow" panose="020B0606020202030204" pitchFamily="34" charset="0"/>
              </a:rPr>
              <a:t>: 	- possibilité de rationalisation</a:t>
            </a:r>
            <a:r>
              <a:rPr lang="fr-FR" sz="2000" smtClean="0">
                <a:solidFill>
                  <a:schemeClr val="tx1">
                    <a:lumMod val="65000"/>
                    <a:lumOff val="35000"/>
                  </a:schemeClr>
                </a:solidFill>
                <a:latin typeface="Arial Narrow" panose="020B0606020202030204" pitchFamily="34" charset="0"/>
              </a:rPr>
              <a:t>/ </a:t>
            </a:r>
            <a:br>
              <a:rPr lang="fr-FR" sz="2000" smtClean="0">
                <a:solidFill>
                  <a:schemeClr val="tx1">
                    <a:lumMod val="65000"/>
                    <a:lumOff val="35000"/>
                  </a:schemeClr>
                </a:solidFill>
                <a:latin typeface="Arial Narrow" panose="020B0606020202030204" pitchFamily="34" charset="0"/>
              </a:rPr>
            </a:br>
            <a:r>
              <a:rPr lang="fr-FR" sz="2000" smtClean="0">
                <a:solidFill>
                  <a:schemeClr val="tx1">
                    <a:lumMod val="65000"/>
                    <a:lumOff val="35000"/>
                  </a:schemeClr>
                </a:solidFill>
                <a:latin typeface="Arial Narrow" panose="020B0606020202030204" pitchFamily="34" charset="0"/>
              </a:rPr>
              <a:t>  mutualisation</a:t>
            </a:r>
            <a:endParaRPr lang="fr-FR" sz="2000">
              <a:solidFill>
                <a:schemeClr val="tx1">
                  <a:lumMod val="65000"/>
                  <a:lumOff val="35000"/>
                </a:schemeClr>
              </a:solidFill>
              <a:latin typeface="Arial Narrow" panose="020B0606020202030204" pitchFamily="34" charset="0"/>
            </a:endParaRPr>
          </a:p>
          <a:p>
            <a:pPr marL="2160000" indent="-1368000">
              <a:lnSpc>
                <a:spcPct val="80000"/>
              </a:lnSpc>
              <a:spcAft>
                <a:spcPts val="600"/>
              </a:spcAft>
            </a:pPr>
            <a:r>
              <a:rPr lang="fr-FR" sz="2000">
                <a:solidFill>
                  <a:schemeClr val="tx1">
                    <a:lumMod val="65000"/>
                    <a:lumOff val="35000"/>
                  </a:schemeClr>
                </a:solidFill>
                <a:latin typeface="Arial Narrow" panose="020B0606020202030204" pitchFamily="34" charset="0"/>
              </a:rPr>
              <a:t>	</a:t>
            </a:r>
            <a:r>
              <a:rPr lang="fr-FR" sz="2000" smtClean="0">
                <a:solidFill>
                  <a:schemeClr val="tx1">
                    <a:lumMod val="65000"/>
                    <a:lumOff val="35000"/>
                  </a:schemeClr>
                </a:solidFill>
                <a:latin typeface="Arial Narrow" panose="020B0606020202030204" pitchFamily="34" charset="0"/>
              </a:rPr>
              <a:t>- </a:t>
            </a:r>
            <a:r>
              <a:rPr lang="fr-FR" sz="2000">
                <a:solidFill>
                  <a:schemeClr val="tx1">
                    <a:lumMod val="65000"/>
                    <a:lumOff val="35000"/>
                  </a:schemeClr>
                </a:solidFill>
                <a:latin typeface="Arial Narrow" panose="020B0606020202030204" pitchFamily="34" charset="0"/>
              </a:rPr>
              <a:t>plus d’appui à la </a:t>
            </a:r>
            <a:r>
              <a:rPr lang="fr-FR" sz="2000" smtClean="0">
                <a:solidFill>
                  <a:schemeClr val="tx1">
                    <a:lumMod val="65000"/>
                    <a:lumOff val="35000"/>
                  </a:schemeClr>
                </a:solidFill>
                <a:latin typeface="Arial Narrow" panose="020B0606020202030204" pitchFamily="34" charset="0"/>
              </a:rPr>
              <a:t>recherche</a:t>
            </a:r>
            <a:endParaRPr lang="fr-FR" sz="2000">
              <a:solidFill>
                <a:schemeClr val="tx1">
                  <a:lumMod val="65000"/>
                  <a:lumOff val="35000"/>
                </a:schemeClr>
              </a:solidFill>
              <a:latin typeface="Arial Narrow" panose="020B0606020202030204" pitchFamily="34" charset="0"/>
            </a:endParaRPr>
          </a:p>
        </p:txBody>
      </p:sp>
      <p:sp>
        <p:nvSpPr>
          <p:cNvPr id="8" name="Rectangle à coins arrondis 7"/>
          <p:cNvSpPr/>
          <p:nvPr/>
        </p:nvSpPr>
        <p:spPr>
          <a:xfrm rot="-120000">
            <a:off x="2608759" y="4343399"/>
            <a:ext cx="6362700" cy="2400301"/>
          </a:xfrm>
          <a:prstGeom prst="wedgeRoundRectCallout">
            <a:avLst>
              <a:gd name="adj1" fmla="val -72709"/>
              <a:gd name="adj2" fmla="val 4906"/>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600" b="1" smtClean="0">
                <a:solidFill>
                  <a:srgbClr val="3A5420"/>
                </a:solidFill>
              </a:rPr>
              <a:t>❺ </a:t>
            </a:r>
            <a:r>
              <a:rPr lang="fr-FR" sz="2600" b="1">
                <a:solidFill>
                  <a:srgbClr val="3A5420"/>
                </a:solidFill>
              </a:rPr>
              <a:t>Recherche numérisée</a:t>
            </a:r>
            <a:endParaRPr lang="fr-FR" sz="2600" b="1">
              <a:solidFill>
                <a:srgbClr val="3A5420"/>
              </a:solidFill>
              <a:sym typeface="Wingdings" pitchFamily="2" charset="2"/>
            </a:endParaRPr>
          </a:p>
          <a:p>
            <a:pPr marL="468000" indent="-324000">
              <a:lnSpc>
                <a:spcPct val="80000"/>
              </a:lnSpc>
              <a:spcAft>
                <a:spcPts val="600"/>
              </a:spcAft>
              <a:buSzPct val="120000"/>
              <a:buBlip>
                <a:blip r:embed="rId4"/>
              </a:buBlip>
              <a:defRPr/>
            </a:pPr>
            <a:r>
              <a:rPr lang="fr-FR" sz="2000">
                <a:sym typeface="Wingdings" pitchFamily="2" charset="2"/>
              </a:rPr>
              <a:t> </a:t>
            </a:r>
            <a:r>
              <a:rPr lang="fr-FR" sz="2000" i="1" smtClean="0">
                <a:solidFill>
                  <a:srgbClr val="5F9127"/>
                </a:solidFill>
                <a:latin typeface="Arial Narrow" panose="020B0606020202030204" pitchFamily="34" charset="0"/>
                <a:sym typeface="Wingdings" pitchFamily="2" charset="2"/>
              </a:rPr>
              <a:t>Data </a:t>
            </a:r>
            <a:r>
              <a:rPr lang="fr-FR" sz="2000" i="1">
                <a:solidFill>
                  <a:srgbClr val="5F9127"/>
                </a:solidFill>
                <a:latin typeface="Arial Narrow" panose="020B0606020202030204" pitchFamily="34" charset="0"/>
                <a:sym typeface="Wingdings" pitchFamily="2" charset="2"/>
              </a:rPr>
              <a:t>science et modélisation : une science plus précise et plus réactive</a:t>
            </a:r>
          </a:p>
          <a:p>
            <a:pPr marL="468000" indent="-324000">
              <a:lnSpc>
                <a:spcPct val="80000"/>
              </a:lnSpc>
              <a:spcAft>
                <a:spcPts val="900"/>
              </a:spcAft>
              <a:buSzPct val="120000"/>
              <a:buBlip>
                <a:blip r:embed="rId4"/>
              </a:buBlip>
              <a:defRPr/>
            </a:pPr>
            <a:r>
              <a:rPr lang="fr-FR" sz="2000" i="1">
                <a:solidFill>
                  <a:srgbClr val="5F9127"/>
                </a:solidFill>
                <a:latin typeface="Arial Narrow" panose="020B0606020202030204" pitchFamily="34" charset="0"/>
                <a:sym typeface="Wingdings" pitchFamily="2" charset="2"/>
              </a:rPr>
              <a:t> </a:t>
            </a:r>
            <a:r>
              <a:rPr lang="fr-FR" sz="2000" i="1" smtClean="0">
                <a:solidFill>
                  <a:srgbClr val="5F9127"/>
                </a:solidFill>
                <a:latin typeface="Arial Narrow" panose="020B0606020202030204" pitchFamily="34" charset="0"/>
                <a:sym typeface="Wingdings" pitchFamily="2" charset="2"/>
              </a:rPr>
              <a:t>Rupture </a:t>
            </a:r>
            <a:r>
              <a:rPr lang="fr-FR" sz="2000" i="1">
                <a:solidFill>
                  <a:srgbClr val="5F9127"/>
                </a:solidFill>
                <a:latin typeface="Arial Narrow" panose="020B0606020202030204" pitchFamily="34" charset="0"/>
                <a:sym typeface="Wingdings" pitchFamily="2" charset="2"/>
              </a:rPr>
              <a:t>de la chaîne terrain / production des résultats </a:t>
            </a:r>
          </a:p>
          <a:p>
            <a:pPr marL="2160000" indent="-1368000">
              <a:lnSpc>
                <a:spcPct val="80000"/>
              </a:lnSpc>
              <a:spcAft>
                <a:spcPts val="600"/>
              </a:spcAft>
            </a:pPr>
            <a:r>
              <a:rPr lang="fr-FR" sz="2000" smtClean="0">
                <a:solidFill>
                  <a:schemeClr val="tx1">
                    <a:lumMod val="65000"/>
                    <a:lumOff val="35000"/>
                  </a:schemeClr>
                </a:solidFill>
                <a:latin typeface="Arial Narrow" panose="020B0606020202030204" pitchFamily="34" charset="0"/>
              </a:rPr>
              <a:t>Réversibilité </a:t>
            </a:r>
            <a:r>
              <a:rPr lang="fr-FR" sz="2000">
                <a:solidFill>
                  <a:schemeClr val="tx1">
                    <a:lumMod val="65000"/>
                    <a:lumOff val="35000"/>
                  </a:schemeClr>
                </a:solidFill>
                <a:latin typeface="Arial Narrow" panose="020B0606020202030204" pitchFamily="34" charset="0"/>
              </a:rPr>
              <a:t>: 	- peu réversible</a:t>
            </a:r>
          </a:p>
          <a:p>
            <a:pPr marL="2160000" indent="-1368000">
              <a:lnSpc>
                <a:spcPct val="80000"/>
              </a:lnSpc>
              <a:spcAft>
                <a:spcPts val="600"/>
              </a:spcAft>
            </a:pPr>
            <a:r>
              <a:rPr lang="fr-FR" sz="2000">
                <a:solidFill>
                  <a:schemeClr val="tx1">
                    <a:lumMod val="65000"/>
                    <a:lumOff val="35000"/>
                  </a:schemeClr>
                </a:solidFill>
                <a:latin typeface="Arial Narrow" panose="020B0606020202030204" pitchFamily="34" charset="0"/>
              </a:rPr>
              <a:t>	</a:t>
            </a:r>
            <a:r>
              <a:rPr lang="fr-FR" sz="2000" smtClean="0">
                <a:solidFill>
                  <a:schemeClr val="tx1">
                    <a:lumMod val="65000"/>
                    <a:lumOff val="35000"/>
                  </a:schemeClr>
                </a:solidFill>
                <a:latin typeface="Arial Narrow" panose="020B0606020202030204" pitchFamily="34" charset="0"/>
              </a:rPr>
              <a:t>- </a:t>
            </a:r>
            <a:r>
              <a:rPr lang="fr-FR" sz="2000">
                <a:solidFill>
                  <a:schemeClr val="tx1">
                    <a:lumMod val="65000"/>
                    <a:lumOff val="35000"/>
                  </a:schemeClr>
                </a:solidFill>
                <a:latin typeface="Arial Narrow" panose="020B0606020202030204" pitchFamily="34" charset="0"/>
              </a:rPr>
              <a:t>contrôle qualité de la chaîne </a:t>
            </a:r>
            <a:r>
              <a:rPr lang="fr-FR" sz="2000" smtClean="0">
                <a:solidFill>
                  <a:schemeClr val="tx1">
                    <a:lumMod val="65000"/>
                    <a:lumOff val="35000"/>
                  </a:schemeClr>
                </a:solidFill>
                <a:latin typeface="Arial Narrow" panose="020B0606020202030204" pitchFamily="34" charset="0"/>
              </a:rPr>
              <a:t>d’analyse</a:t>
            </a:r>
            <a:endParaRPr lang="fr-FR" sz="2000">
              <a:solidFill>
                <a:schemeClr val="tx1">
                  <a:lumMod val="65000"/>
                  <a:lumOff val="35000"/>
                </a:schemeClr>
              </a:solidFill>
              <a:latin typeface="Arial Narrow" panose="020B0606020202030204" pitchFamily="34" charset="0"/>
              <a:sym typeface="Wingdings" pitchFamily="2" charset="2"/>
            </a:endParaRPr>
          </a:p>
        </p:txBody>
      </p:sp>
    </p:spTree>
    <p:extLst>
      <p:ext uri="{BB962C8B-B14F-4D97-AF65-F5344CB8AC3E}">
        <p14:creationId xmlns:p14="http://schemas.microsoft.com/office/powerpoint/2010/main" val="875024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7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00" decel="50000" fill="hold">
                                          <p:stCondLst>
                                            <p:cond delay="0"/>
                                          </p:stCondLst>
                                        </p:cTn>
                                        <p:tgtEl>
                                          <p:spTgt spid="2"/>
                                        </p:tgtEl>
                                        <p:attrNameLst>
                                          <p:attrName>ppt_x</p:attrName>
                                          <p:attrName>ppt_y</p:attrName>
                                        </p:attrNameLst>
                                      </p:cBhvr>
                                    </p:animMotion>
                                    <p:animEffect transition="in" filter="fade">
                                      <p:cBhvr>
                                        <p:cTn id="9" dur="7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7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700" decel="50000" fill="hold">
                                          <p:stCondLst>
                                            <p:cond delay="0"/>
                                          </p:stCondLst>
                                        </p:cTn>
                                        <p:tgtEl>
                                          <p:spTgt spid="8"/>
                                        </p:tgtEl>
                                        <p:attrNameLst>
                                          <p:attrName>ppt_x</p:attrName>
                                          <p:attrName>ppt_y</p:attrName>
                                        </p:attrNameLst>
                                      </p:cBhvr>
                                    </p:animMotion>
                                    <p:animEffect transition="in" filter="fade">
                                      <p:cBhvr>
                                        <p:cTn id="16"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781050" y="1930400"/>
            <a:ext cx="8061736"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2800" b="1" i="1" u="sng" smtClean="0">
                <a:solidFill>
                  <a:srgbClr val="3A5420"/>
                </a:solidFill>
              </a:rPr>
              <a:t>Premier temps d’arrêt</a:t>
            </a:r>
            <a:r>
              <a:rPr lang="fr-FR" altLang="fr-FR" sz="2800" b="1" i="1" smtClean="0">
                <a:solidFill>
                  <a:srgbClr val="3A5420"/>
                </a:solidFill>
              </a:rPr>
              <a:t/>
            </a:r>
            <a:br>
              <a:rPr lang="fr-FR" altLang="fr-FR" sz="2800" b="1" i="1" smtClean="0">
                <a:solidFill>
                  <a:srgbClr val="3A5420"/>
                </a:solidFill>
              </a:rPr>
            </a:br>
            <a:endParaRPr lang="fr-FR" altLang="fr-FR" sz="2800" b="1" i="1" smtClean="0">
              <a:solidFill>
                <a:srgbClr val="3A5420"/>
              </a:solidFill>
            </a:endParaRPr>
          </a:p>
          <a:p>
            <a:pPr eaLnBrk="1" hangingPunct="1"/>
            <a:r>
              <a:rPr lang="fr-FR" altLang="fr-FR" sz="2800" b="1" i="1" smtClean="0">
                <a:solidFill>
                  <a:srgbClr val="3A5420"/>
                </a:solidFill>
              </a:rPr>
              <a:t>5 minutes pour des réactions rapides sur : </a:t>
            </a:r>
            <a:endParaRPr lang="fr-FR" altLang="fr-FR" sz="2800" b="1" i="1" smtClean="0">
              <a:solidFill>
                <a:srgbClr val="3A5420"/>
              </a:solidFill>
            </a:endParaRPr>
          </a:p>
          <a:p>
            <a:pPr eaLnBrk="1" hangingPunct="1"/>
            <a:r>
              <a:rPr lang="fr-FR" altLang="fr-FR" sz="1600" b="1" i="1">
                <a:solidFill>
                  <a:srgbClr val="92D050"/>
                </a:solidFill>
              </a:rPr>
              <a:t/>
            </a:r>
            <a:br>
              <a:rPr lang="fr-FR" altLang="fr-FR" sz="1600" b="1" i="1">
                <a:solidFill>
                  <a:srgbClr val="92D050"/>
                </a:solidFill>
              </a:rPr>
            </a:br>
            <a:endParaRPr lang="fr-FR" altLang="fr-FR" sz="1600" b="1" i="1" smtClean="0">
              <a:solidFill>
                <a:srgbClr val="92D050"/>
              </a:solidFill>
            </a:endParaRP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Le lancement </a:t>
            </a:r>
            <a:r>
              <a:rPr lang="fr-FR" altLang="fr-FR" sz="2000" b="1" i="1" smtClean="0">
                <a:solidFill>
                  <a:srgbClr val="5F9127"/>
                </a:solidFill>
              </a:rPr>
              <a:t>de l’exercice</a:t>
            </a: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La ‘toile de fond’ de l’exercice constituée de la perception, par les jeunes chercheurs, des changements à l’œuvre ou à venir  </a:t>
            </a:r>
            <a:endParaRPr lang="fr-FR" altLang="fr-FR" sz="2000" b="1" i="1">
              <a:solidFill>
                <a:srgbClr val="5F9127"/>
              </a:solidFill>
            </a:endParaRPr>
          </a:p>
          <a:p>
            <a:pPr algn="ctr" eaLnBrk="1" hangingPunct="1"/>
            <a:endParaRPr lang="fr-FR" altLang="fr-FR" sz="3200" b="1" i="1">
              <a:solidFill>
                <a:srgbClr val="3A5420"/>
              </a:solidFill>
            </a:endParaRPr>
          </a:p>
        </p:txBody>
      </p:sp>
    </p:spTree>
    <p:extLst>
      <p:ext uri="{BB962C8B-B14F-4D97-AF65-F5344CB8AC3E}">
        <p14:creationId xmlns:p14="http://schemas.microsoft.com/office/powerpoint/2010/main" val="2726527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752476" y="1311053"/>
            <a:ext cx="81534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2600" b="1" i="1" smtClean="0">
                <a:solidFill>
                  <a:srgbClr val="3A5420"/>
                </a:solidFill>
              </a:rPr>
              <a:t>Seconde séquence :</a:t>
            </a:r>
          </a:p>
          <a:p>
            <a:pPr eaLnBrk="1" hangingPunct="1"/>
            <a:r>
              <a:rPr lang="fr-FR" altLang="fr-FR" sz="2600" b="1" i="1" smtClean="0">
                <a:solidFill>
                  <a:srgbClr val="3A5420"/>
                </a:solidFill>
              </a:rPr>
              <a:t>L’élaboration du modèle d’exploration prospective</a:t>
            </a:r>
          </a:p>
          <a:p>
            <a:pPr eaLnBrk="1" hangingPunct="1"/>
            <a:r>
              <a:rPr lang="fr-FR" altLang="fr-FR" sz="2600" b="1" i="1" smtClean="0">
                <a:solidFill>
                  <a:srgbClr val="3A5420"/>
                </a:solidFill>
              </a:rPr>
              <a:t>La production de scénarios</a:t>
            </a:r>
            <a:endParaRPr lang="fr-FR" altLang="fr-FR" sz="2600" b="1" i="1">
              <a:solidFill>
                <a:srgbClr val="3A5420"/>
              </a:solidFill>
            </a:endParaRPr>
          </a:p>
          <a:p>
            <a:pPr eaLnBrk="1" hangingPunct="1"/>
            <a:r>
              <a:rPr lang="fr-FR" altLang="fr-FR" sz="1600" b="1" i="1">
                <a:solidFill>
                  <a:srgbClr val="92D050"/>
                </a:solidFill>
              </a:rPr>
              <a:t/>
            </a:r>
            <a:br>
              <a:rPr lang="fr-FR" altLang="fr-FR" sz="1600" b="1" i="1">
                <a:solidFill>
                  <a:srgbClr val="92D050"/>
                </a:solidFill>
              </a:rPr>
            </a:br>
            <a:endParaRPr lang="fr-FR" altLang="fr-FR" sz="1600" b="1" i="1" smtClean="0">
              <a:solidFill>
                <a:srgbClr val="92D050"/>
              </a:solidFill>
            </a:endParaRP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L’élaboration de l’arborescence des facteurs influant sur le métier de chercheur</a:t>
            </a: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Les 14 variables et l’exploration de l’éventail de leurs évolutions possibles</a:t>
            </a: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La production de scénarios</a:t>
            </a: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Le regroupement en cinq grandes trajectoires différenciées </a:t>
            </a:r>
            <a:endParaRPr lang="fr-FR" altLang="fr-FR" sz="2000" b="1" i="1">
              <a:solidFill>
                <a:srgbClr val="5F9127"/>
              </a:solidFill>
            </a:endParaRPr>
          </a:p>
          <a:p>
            <a:pPr algn="ctr" eaLnBrk="1" hangingPunct="1"/>
            <a:endParaRPr lang="fr-FR" altLang="fr-FR" sz="3200" b="1" i="1">
              <a:solidFill>
                <a:srgbClr val="3A5420"/>
              </a:solidFill>
            </a:endParaRPr>
          </a:p>
        </p:txBody>
      </p:sp>
      <p:sp>
        <p:nvSpPr>
          <p:cNvPr id="23555"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 </a:t>
            </a:r>
            <a:endParaRPr lang="fr-FR" altLang="fr-FR" sz="3200" b="1" i="1">
              <a:solidFill>
                <a:schemeClr val="bg2"/>
              </a:solidFill>
              <a:latin typeface="Arial Narrow" pitchFamily="34" charset="0"/>
            </a:endParaRPr>
          </a:p>
        </p:txBody>
      </p:sp>
    </p:spTree>
    <p:extLst>
      <p:ext uri="{BB962C8B-B14F-4D97-AF65-F5344CB8AC3E}">
        <p14:creationId xmlns:p14="http://schemas.microsoft.com/office/powerpoint/2010/main" val="3668653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709738"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rgbClr val="818080"/>
                </a:solidFill>
                <a:latin typeface="Arial Narrow" pitchFamily="34" charset="0"/>
              </a:rPr>
              <a:t>De la </a:t>
            </a:r>
            <a:r>
              <a:rPr lang="fr-FR" altLang="fr-FR" sz="3200" b="1" i="1" smtClean="0">
                <a:solidFill>
                  <a:srgbClr val="818080"/>
                </a:solidFill>
                <a:latin typeface="Arial Narrow" pitchFamily="34" charset="0"/>
              </a:rPr>
              <a:t>matière </a:t>
            </a:r>
            <a:r>
              <a:rPr lang="fr-FR" altLang="fr-FR" sz="3200" b="1" i="1" smtClean="0">
                <a:solidFill>
                  <a:srgbClr val="818080"/>
                </a:solidFill>
                <a:latin typeface="Arial Narrow" pitchFamily="34" charset="0"/>
              </a:rPr>
              <a:t>initiale aux 25 pré-variables</a:t>
            </a:r>
            <a:endParaRPr lang="fr-FR" altLang="fr-FR" sz="3200" b="1" i="1">
              <a:solidFill>
                <a:srgbClr val="818080"/>
              </a:solidFill>
              <a:latin typeface="Arial Narrow" pitchFamily="34" charset="0"/>
            </a:endParaRPr>
          </a:p>
        </p:txBody>
      </p:sp>
      <p:pic>
        <p:nvPicPr>
          <p:cNvPr id="16391" name="Picture 7" descr="G:\a8-     Relations ext - Prosper\PROSPER 2014\Chercheur en 2030\2- Atelier du 14 octobre\Images des 4 planches de travail\1285_001.jpg"/>
          <p:cNvPicPr>
            <a:picLocks noChangeAspect="1" noChangeArrowheads="1"/>
          </p:cNvPicPr>
          <p:nvPr/>
        </p:nvPicPr>
        <p:blipFill>
          <a:blip r:embed="rId2"/>
          <a:srcRect/>
          <a:stretch>
            <a:fillRect/>
          </a:stretch>
        </p:blipFill>
        <p:spPr bwMode="auto">
          <a:xfrm rot="21111119">
            <a:off x="269875" y="1554163"/>
            <a:ext cx="5105400" cy="3611562"/>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2" name="Picture 8" descr="G:\a8-     Relations ext - Prosper\PROSPER 2014\Chercheur en 2030\2- Atelier du 14 octobre\Images des 4 planches de travail\1285_002.jpg"/>
          <p:cNvPicPr>
            <a:picLocks noChangeAspect="1" noChangeArrowheads="1"/>
          </p:cNvPicPr>
          <p:nvPr/>
        </p:nvPicPr>
        <p:blipFill>
          <a:blip r:embed="rId3"/>
          <a:srcRect/>
          <a:stretch>
            <a:fillRect/>
          </a:stretch>
        </p:blipFill>
        <p:spPr bwMode="auto">
          <a:xfrm rot="21225412">
            <a:off x="1501775" y="1957388"/>
            <a:ext cx="5105400" cy="3611562"/>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3" name="Picture 9" descr="G:\a8-     Relations ext - Prosper\PROSPER 2014\Chercheur en 2030\2- Atelier du 14 octobre\Images des 4 planches de travail\1285_003.jpg"/>
          <p:cNvPicPr>
            <a:picLocks noChangeAspect="1" noChangeArrowheads="1"/>
          </p:cNvPicPr>
          <p:nvPr/>
        </p:nvPicPr>
        <p:blipFill>
          <a:blip r:embed="rId4"/>
          <a:srcRect/>
          <a:stretch>
            <a:fillRect/>
          </a:stretch>
        </p:blipFill>
        <p:spPr bwMode="auto">
          <a:xfrm rot="21353905">
            <a:off x="2670175" y="2324100"/>
            <a:ext cx="5105400" cy="3609975"/>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0" name="Picture 6" descr="G:\a8-     Relations ext - Prosper\PROSPER 2014\Chercheur en 2030\2- Atelier du 14 octobre\Images des 4 planches de travail\1285_004.jpg"/>
          <p:cNvPicPr>
            <a:picLocks noChangeAspect="1" noChangeArrowheads="1"/>
          </p:cNvPicPr>
          <p:nvPr/>
        </p:nvPicPr>
        <p:blipFill>
          <a:blip r:embed="rId5"/>
          <a:srcRect/>
          <a:stretch>
            <a:fillRect/>
          </a:stretch>
        </p:blipFill>
        <p:spPr bwMode="auto">
          <a:xfrm rot="21449664">
            <a:off x="3733800" y="2727325"/>
            <a:ext cx="5105400" cy="3611563"/>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7619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left)">
                                      <p:cBhvr>
                                        <p:cTn id="7" dur="500"/>
                                        <p:tgtEl>
                                          <p:spTgt spid="25602"/>
                                        </p:tgtEl>
                                      </p:cBhvr>
                                    </p:animEffect>
                                  </p:childTnLst>
                                </p:cTn>
                              </p:par>
                            </p:childTnLst>
                          </p:cTn>
                        </p:par>
                        <p:par>
                          <p:cTn id="8" fill="hold">
                            <p:stCondLst>
                              <p:cond delay="500"/>
                            </p:stCondLst>
                            <p:childTnLst>
                              <p:par>
                                <p:cTn id="9" presetID="1" presetClass="entr" presetSubtype="0" fill="hold" nodeType="afterEffect">
                                  <p:stCondLst>
                                    <p:cond delay="200"/>
                                  </p:stCondLst>
                                  <p:childTnLst>
                                    <p:set>
                                      <p:cBhvr>
                                        <p:cTn id="10" dur="1" fill="hold">
                                          <p:stCondLst>
                                            <p:cond delay="0"/>
                                          </p:stCondLst>
                                        </p:cTn>
                                        <p:tgtEl>
                                          <p:spTgt spid="16391"/>
                                        </p:tgtEl>
                                        <p:attrNameLst>
                                          <p:attrName>style.visibility</p:attrName>
                                        </p:attrNameLst>
                                      </p:cBhvr>
                                      <p:to>
                                        <p:strVal val="visible"/>
                                      </p:to>
                                    </p:set>
                                  </p:childTnLst>
                                </p:cTn>
                              </p:par>
                            </p:childTnLst>
                          </p:cTn>
                        </p:par>
                        <p:par>
                          <p:cTn id="11" fill="hold" nodeType="afterGroup">
                            <p:stCondLst>
                              <p:cond delay="700"/>
                            </p:stCondLst>
                            <p:childTnLst>
                              <p:par>
                                <p:cTn id="12" presetID="1" presetClass="entr" presetSubtype="0" fill="hold" nodeType="afterEffect">
                                  <p:stCondLst>
                                    <p:cond delay="200"/>
                                  </p:stCondLst>
                                  <p:childTnLst>
                                    <p:set>
                                      <p:cBhvr>
                                        <p:cTn id="13" dur="1" fill="hold">
                                          <p:stCondLst>
                                            <p:cond delay="0"/>
                                          </p:stCondLst>
                                        </p:cTn>
                                        <p:tgtEl>
                                          <p:spTgt spid="16392"/>
                                        </p:tgtEl>
                                        <p:attrNameLst>
                                          <p:attrName>style.visibility</p:attrName>
                                        </p:attrNameLst>
                                      </p:cBhvr>
                                      <p:to>
                                        <p:strVal val="visible"/>
                                      </p:to>
                                    </p:set>
                                  </p:childTnLst>
                                </p:cTn>
                              </p:par>
                            </p:childTnLst>
                          </p:cTn>
                        </p:par>
                        <p:par>
                          <p:cTn id="14" fill="hold" nodeType="afterGroup">
                            <p:stCondLst>
                              <p:cond delay="900"/>
                            </p:stCondLst>
                            <p:childTnLst>
                              <p:par>
                                <p:cTn id="15" presetID="1" presetClass="entr" presetSubtype="0" fill="hold" nodeType="afterEffect">
                                  <p:stCondLst>
                                    <p:cond delay="200"/>
                                  </p:stCondLst>
                                  <p:childTnLst>
                                    <p:set>
                                      <p:cBhvr>
                                        <p:cTn id="16" dur="1" fill="hold">
                                          <p:stCondLst>
                                            <p:cond delay="0"/>
                                          </p:stCondLst>
                                        </p:cTn>
                                        <p:tgtEl>
                                          <p:spTgt spid="16393"/>
                                        </p:tgtEl>
                                        <p:attrNameLst>
                                          <p:attrName>style.visibility</p:attrName>
                                        </p:attrNameLst>
                                      </p:cBhvr>
                                      <p:to>
                                        <p:strVal val="visible"/>
                                      </p:to>
                                    </p:set>
                                  </p:childTnLst>
                                </p:cTn>
                              </p:par>
                            </p:childTnLst>
                          </p:cTn>
                        </p:par>
                        <p:par>
                          <p:cTn id="17" fill="hold" nodeType="afterGroup">
                            <p:stCondLst>
                              <p:cond delay="1100"/>
                            </p:stCondLst>
                            <p:childTnLst>
                              <p:par>
                                <p:cTn id="18" presetID="1" presetClass="entr" presetSubtype="0" fill="hold" nodeType="afterEffect">
                                  <p:stCondLst>
                                    <p:cond delay="200"/>
                                  </p:stCondLst>
                                  <p:childTnLst>
                                    <p:set>
                                      <p:cBhvr>
                                        <p:cTn id="19"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7" descr="G:\a8-     Relations ext - Prosper\PROSPER 2014\Chercheur en 2030\2- Atelier du 14 octobre\Images des 4 planches de travail\1285_001.jpg"/>
          <p:cNvPicPr>
            <a:picLocks noChangeAspect="1" noChangeArrowheads="1"/>
          </p:cNvPicPr>
          <p:nvPr/>
        </p:nvPicPr>
        <p:blipFill>
          <a:blip r:embed="rId2"/>
          <a:srcRect/>
          <a:stretch>
            <a:fillRect/>
          </a:stretch>
        </p:blipFill>
        <p:spPr bwMode="auto">
          <a:xfrm rot="21111119">
            <a:off x="269875" y="1554163"/>
            <a:ext cx="5105400" cy="3611562"/>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2" name="Picture 8" descr="G:\a8-     Relations ext - Prosper\PROSPER 2014\Chercheur en 2030\2- Atelier du 14 octobre\Images des 4 planches de travail\1285_002.jpg"/>
          <p:cNvPicPr>
            <a:picLocks noChangeAspect="1" noChangeArrowheads="1"/>
          </p:cNvPicPr>
          <p:nvPr/>
        </p:nvPicPr>
        <p:blipFill>
          <a:blip r:embed="rId3"/>
          <a:srcRect/>
          <a:stretch>
            <a:fillRect/>
          </a:stretch>
        </p:blipFill>
        <p:spPr bwMode="auto">
          <a:xfrm rot="21225412">
            <a:off x="1501775" y="1957388"/>
            <a:ext cx="5105400" cy="3611562"/>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3" name="Picture 9" descr="G:\a8-     Relations ext - Prosper\PROSPER 2014\Chercheur en 2030\2- Atelier du 14 octobre\Images des 4 planches de travail\1285_003.jpg"/>
          <p:cNvPicPr>
            <a:picLocks noChangeAspect="1" noChangeArrowheads="1"/>
          </p:cNvPicPr>
          <p:nvPr/>
        </p:nvPicPr>
        <p:blipFill>
          <a:blip r:embed="rId4"/>
          <a:srcRect/>
          <a:stretch>
            <a:fillRect/>
          </a:stretch>
        </p:blipFill>
        <p:spPr bwMode="auto">
          <a:xfrm rot="21353905">
            <a:off x="2670175" y="2324100"/>
            <a:ext cx="5105400" cy="3609975"/>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390" name="Picture 6" descr="G:\a8-     Relations ext - Prosper\PROSPER 2014\Chercheur en 2030\2- Atelier du 14 octobre\Images des 4 planches de travail\1285_004.jpg"/>
          <p:cNvPicPr>
            <a:picLocks noChangeAspect="1" noChangeArrowheads="1"/>
          </p:cNvPicPr>
          <p:nvPr/>
        </p:nvPicPr>
        <p:blipFill>
          <a:blip r:embed="rId5"/>
          <a:srcRect/>
          <a:stretch>
            <a:fillRect/>
          </a:stretch>
        </p:blipFill>
        <p:spPr bwMode="auto">
          <a:xfrm rot="21449664">
            <a:off x="3733800" y="2727325"/>
            <a:ext cx="5105400" cy="3611563"/>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8" name="Picture 3" descr="G:\a8-     Relations ext - Prosper\PROSPER 2014\Chercheur en 2030\2- Atelier du 14 octobre\Photos\P1070870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4419" y="808038"/>
            <a:ext cx="4625641" cy="3515002"/>
          </a:xfrm>
          <a:prstGeom prst="rect">
            <a:avLst/>
          </a:prstGeom>
          <a:noFill/>
          <a:ln>
            <a:solidFill>
              <a:schemeClr val="tx1">
                <a:lumMod val="65000"/>
                <a:lumOff val="35000"/>
              </a:schemeClr>
            </a:solid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 Box 10"/>
          <p:cNvSpPr txBox="1">
            <a:spLocks noChangeArrowheads="1"/>
          </p:cNvSpPr>
          <p:nvPr/>
        </p:nvSpPr>
        <p:spPr bwMode="auto">
          <a:xfrm>
            <a:off x="1709738"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rgbClr val="818080"/>
                </a:solidFill>
                <a:latin typeface="Arial Narrow" pitchFamily="34" charset="0"/>
              </a:rPr>
              <a:t>De la </a:t>
            </a:r>
            <a:r>
              <a:rPr lang="fr-FR" altLang="fr-FR" sz="3200" b="1" i="1" smtClean="0">
                <a:solidFill>
                  <a:srgbClr val="818080"/>
                </a:solidFill>
                <a:latin typeface="Arial Narrow" pitchFamily="34" charset="0"/>
              </a:rPr>
              <a:t>matière </a:t>
            </a:r>
            <a:r>
              <a:rPr lang="fr-FR" altLang="fr-FR" sz="3200" b="1" i="1" smtClean="0">
                <a:solidFill>
                  <a:srgbClr val="818080"/>
                </a:solidFill>
                <a:latin typeface="Arial Narrow" pitchFamily="34" charset="0"/>
              </a:rPr>
              <a:t>initiale aux 25 pré-variables</a:t>
            </a:r>
            <a:endParaRPr lang="fr-FR" altLang="fr-FR" sz="3200" b="1" i="1">
              <a:solidFill>
                <a:srgbClr val="818080"/>
              </a:solidFill>
              <a:latin typeface="Arial Narrow" pitchFamily="34" charset="0"/>
            </a:endParaRPr>
          </a:p>
        </p:txBody>
      </p:sp>
      <p:pic>
        <p:nvPicPr>
          <p:cNvPr id="10" name="Picture 2" descr="G:\a8-     Relations ext - Prosper\PROSPER 2014\Chercheur en 2030\2- Atelier du 14 octobre\Photos\Tableau des variables (matin)- rédui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114" y="3290597"/>
            <a:ext cx="7957635" cy="3780054"/>
          </a:xfrm>
          <a:prstGeom prst="rect">
            <a:avLst/>
          </a:prstGeom>
          <a:noFill/>
          <a:ln w="73025">
            <a:solidFill>
              <a:schemeClr val="bg1">
                <a:lumMod val="65000"/>
              </a:schemeClr>
            </a:solidFill>
            <a:miter lim="800000"/>
            <a:headEnd/>
            <a:tailEnd/>
          </a:ln>
          <a:effectLst>
            <a:outerShdw blurRad="190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765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7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4499758" y="1118221"/>
            <a:ext cx="4021756" cy="2462129"/>
            <a:chOff x="4499758" y="1337296"/>
            <a:chExt cx="4021756" cy="2462129"/>
          </a:xfrm>
        </p:grpSpPr>
        <p:grpSp>
          <p:nvGrpSpPr>
            <p:cNvPr id="22" name="Group 27"/>
            <p:cNvGrpSpPr>
              <a:grpSpLocks/>
            </p:cNvGrpSpPr>
            <p:nvPr/>
          </p:nvGrpSpPr>
          <p:grpSpPr bwMode="auto">
            <a:xfrm>
              <a:off x="4746683" y="1824208"/>
              <a:ext cx="1276350" cy="911225"/>
              <a:chOff x="0" y="0"/>
              <a:chExt cx="1385" cy="1524"/>
            </a:xfrm>
          </p:grpSpPr>
          <p:sp>
            <p:nvSpPr>
              <p:cNvPr id="23"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24" name="Group 47"/>
              <p:cNvGrpSpPr>
                <a:grpSpLocks/>
              </p:cNvGrpSpPr>
              <p:nvPr/>
            </p:nvGrpSpPr>
            <p:grpSpPr bwMode="auto">
              <a:xfrm>
                <a:off x="16" y="0"/>
                <a:ext cx="1369" cy="1511"/>
                <a:chOff x="16" y="0"/>
                <a:chExt cx="1369" cy="1511"/>
              </a:xfrm>
            </p:grpSpPr>
            <p:sp>
              <p:nvSpPr>
                <p:cNvPr id="25"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26"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31</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Missions</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sp>
          <p:nvSpPr>
            <p:cNvPr id="28" name="Text Box 26"/>
            <p:cNvSpPr txBox="1">
              <a:spLocks noChangeArrowheads="1"/>
            </p:cNvSpPr>
            <p:nvPr/>
          </p:nvSpPr>
          <p:spPr bwMode="auto">
            <a:xfrm>
              <a:off x="4499758" y="1337296"/>
              <a:ext cx="3649878" cy="46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smtClean="0">
                  <a:ln>
                    <a:noFill/>
                  </a:ln>
                  <a:solidFill>
                    <a:srgbClr val="595959"/>
                  </a:solidFill>
                  <a:effectLst/>
                  <a:latin typeface="Arial" pitchFamily="34" charset="0"/>
                  <a:ea typeface="Times New Roman" pitchFamily="18" charset="0"/>
                  <a:cs typeface="Arial" pitchFamily="34" charset="0"/>
                </a:rPr>
                <a:t>Grand thème : Vie quotidienne des chercheurs</a:t>
              </a:r>
              <a:endParaRPr kumimoji="0" lang="fr-FR" altLang="fr-FR" sz="1800" b="0" i="0" u="sng" strike="noStrike" cap="none" normalizeH="0" baseline="0" smtClean="0">
                <a:ln>
                  <a:noFill/>
                </a:ln>
                <a:solidFill>
                  <a:schemeClr val="tx1"/>
                </a:solidFill>
                <a:effectLst/>
                <a:latin typeface="Arial" pitchFamily="34" charset="0"/>
                <a:cs typeface="Arial" pitchFamily="34" charset="0"/>
              </a:endParaRPr>
            </a:p>
          </p:txBody>
        </p:sp>
        <p:grpSp>
          <p:nvGrpSpPr>
            <p:cNvPr id="48130" name="Group 21"/>
            <p:cNvGrpSpPr>
              <a:grpSpLocks/>
            </p:cNvGrpSpPr>
            <p:nvPr/>
          </p:nvGrpSpPr>
          <p:grpSpPr bwMode="auto">
            <a:xfrm>
              <a:off x="5761742" y="1705441"/>
              <a:ext cx="1276350" cy="911225"/>
              <a:chOff x="0" y="0"/>
              <a:chExt cx="1385" cy="1524"/>
            </a:xfrm>
          </p:grpSpPr>
          <p:sp>
            <p:nvSpPr>
              <p:cNvPr id="48132"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33" name="Group 47"/>
              <p:cNvGrpSpPr>
                <a:grpSpLocks/>
              </p:cNvGrpSpPr>
              <p:nvPr/>
            </p:nvGrpSpPr>
            <p:grpSpPr bwMode="auto">
              <a:xfrm>
                <a:off x="16" y="0"/>
                <a:ext cx="1369" cy="1511"/>
                <a:chOff x="16" y="0"/>
                <a:chExt cx="1369" cy="1511"/>
              </a:xfrm>
            </p:grpSpPr>
            <p:sp>
              <p:nvSpPr>
                <p:cNvPr id="48134"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35"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32</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Moyens techniques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et humains</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36" name="Group 16"/>
            <p:cNvGrpSpPr>
              <a:grpSpLocks/>
            </p:cNvGrpSpPr>
            <p:nvPr/>
          </p:nvGrpSpPr>
          <p:grpSpPr bwMode="auto">
            <a:xfrm>
              <a:off x="6869171" y="1893640"/>
              <a:ext cx="1276350" cy="911225"/>
              <a:chOff x="0" y="0"/>
              <a:chExt cx="1385" cy="1524"/>
            </a:xfrm>
          </p:grpSpPr>
          <p:sp>
            <p:nvSpPr>
              <p:cNvPr id="48146"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47" name="Group 47"/>
              <p:cNvGrpSpPr>
                <a:grpSpLocks/>
              </p:cNvGrpSpPr>
              <p:nvPr/>
            </p:nvGrpSpPr>
            <p:grpSpPr bwMode="auto">
              <a:xfrm>
                <a:off x="16" y="0"/>
                <a:ext cx="1369" cy="1511"/>
                <a:chOff x="16" y="0"/>
                <a:chExt cx="1369" cy="1511"/>
              </a:xfrm>
            </p:grpSpPr>
            <p:sp>
              <p:nvSpPr>
                <p:cNvPr id="48152"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54"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33</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t>Collaborations/</a:t>
                  </a: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comp</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tition/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environnement scientifique</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55" name="Group 11"/>
            <p:cNvGrpSpPr>
              <a:grpSpLocks/>
            </p:cNvGrpSpPr>
            <p:nvPr/>
          </p:nvGrpSpPr>
          <p:grpSpPr bwMode="auto">
            <a:xfrm>
              <a:off x="4887934" y="2668208"/>
              <a:ext cx="1276350" cy="911225"/>
              <a:chOff x="0" y="0"/>
              <a:chExt cx="1385" cy="1524"/>
            </a:xfrm>
          </p:grpSpPr>
          <p:sp>
            <p:nvSpPr>
              <p:cNvPr id="48156"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57" name="Group 47"/>
              <p:cNvGrpSpPr>
                <a:grpSpLocks/>
              </p:cNvGrpSpPr>
              <p:nvPr/>
            </p:nvGrpSpPr>
            <p:grpSpPr bwMode="auto">
              <a:xfrm>
                <a:off x="16" y="0"/>
                <a:ext cx="1369" cy="1511"/>
                <a:chOff x="16" y="0"/>
                <a:chExt cx="1369" cy="1511"/>
              </a:xfrm>
            </p:grpSpPr>
            <p:sp>
              <p:nvSpPr>
                <p:cNvPr id="48158"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59"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34</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Valorisation/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diffusion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transfert</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60" name="Group 6"/>
            <p:cNvGrpSpPr>
              <a:grpSpLocks/>
            </p:cNvGrpSpPr>
            <p:nvPr/>
          </p:nvGrpSpPr>
          <p:grpSpPr bwMode="auto">
            <a:xfrm>
              <a:off x="6023033" y="2780916"/>
              <a:ext cx="1276350" cy="911225"/>
              <a:chOff x="0" y="0"/>
              <a:chExt cx="1385" cy="1524"/>
            </a:xfrm>
          </p:grpSpPr>
          <p:sp>
            <p:nvSpPr>
              <p:cNvPr id="48161"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62" name="Group 47"/>
              <p:cNvGrpSpPr>
                <a:grpSpLocks/>
              </p:cNvGrpSpPr>
              <p:nvPr/>
            </p:nvGrpSpPr>
            <p:grpSpPr bwMode="auto">
              <a:xfrm>
                <a:off x="16" y="0"/>
                <a:ext cx="1369" cy="1511"/>
                <a:chOff x="16" y="0"/>
                <a:chExt cx="1369" cy="1511"/>
              </a:xfrm>
            </p:grpSpPr>
            <p:sp>
              <p:nvSpPr>
                <p:cNvPr id="48163"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64"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35</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Modalit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adaptation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au changement</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65" name="Group 1"/>
            <p:cNvGrpSpPr>
              <a:grpSpLocks/>
            </p:cNvGrpSpPr>
            <p:nvPr/>
          </p:nvGrpSpPr>
          <p:grpSpPr bwMode="auto">
            <a:xfrm>
              <a:off x="7245164" y="2888200"/>
              <a:ext cx="1276350" cy="911225"/>
              <a:chOff x="0" y="0"/>
              <a:chExt cx="1385" cy="1524"/>
            </a:xfrm>
          </p:grpSpPr>
          <p:sp>
            <p:nvSpPr>
              <p:cNvPr id="48166"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67" name="Group 47"/>
              <p:cNvGrpSpPr>
                <a:grpSpLocks/>
              </p:cNvGrpSpPr>
              <p:nvPr/>
            </p:nvGrpSpPr>
            <p:grpSpPr bwMode="auto">
              <a:xfrm>
                <a:off x="16" y="0"/>
                <a:ext cx="1369" cy="1511"/>
                <a:chOff x="16" y="0"/>
                <a:chExt cx="1369" cy="1511"/>
              </a:xfrm>
            </p:grpSpPr>
            <p:sp>
              <p:nvSpPr>
                <p:cNvPr id="48168"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69"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36</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t>Organisation </a:t>
                  </a:r>
                  <a:b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t>et gestion des collectifs/ place de l</a:t>
                  </a:r>
                  <a:r>
                    <a:rPr kumimoji="0" lang="fr-FR" altLang="fr-FR" sz="1400" b="1" i="1" u="none" strike="noStrike" cap="none" spc="-40" normalizeH="0" smtClean="0">
                      <a:ln>
                        <a:noFill/>
                      </a:ln>
                      <a:solidFill>
                        <a:srgbClr val="000000"/>
                      </a:solidFill>
                      <a:effectLst/>
                      <a:latin typeface="Arial"/>
                      <a:ea typeface="Times New Roman" pitchFamily="18" charset="0"/>
                      <a:cs typeface="Arial" pitchFamily="34" charset="0"/>
                    </a:rPr>
                    <a:t>’</a:t>
                  </a:r>
                  <a: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t>individu</a:t>
                  </a:r>
                  <a:endParaRPr kumimoji="0" lang="fr-FR" altLang="fr-FR" sz="1400" b="1" i="0" u="none" strike="noStrike" cap="none" spc="-40" normalizeH="0" smtClean="0">
                    <a:ln>
                      <a:noFill/>
                    </a:ln>
                    <a:solidFill>
                      <a:schemeClr val="tx1"/>
                    </a:solidFill>
                    <a:effectLst/>
                    <a:latin typeface="Arial" pitchFamily="34" charset="0"/>
                    <a:cs typeface="Arial" pitchFamily="34" charset="0"/>
                  </a:endParaRPr>
                </a:p>
              </p:txBody>
            </p:sp>
          </p:grpSp>
        </p:grpSp>
      </p:grpSp>
      <p:grpSp>
        <p:nvGrpSpPr>
          <p:cNvPr id="18" name="Groupe 17"/>
          <p:cNvGrpSpPr/>
          <p:nvPr/>
        </p:nvGrpSpPr>
        <p:grpSpPr>
          <a:xfrm>
            <a:off x="239384" y="1143559"/>
            <a:ext cx="3737001" cy="2656718"/>
            <a:chOff x="239384" y="1362634"/>
            <a:chExt cx="3737001" cy="2656718"/>
          </a:xfrm>
        </p:grpSpPr>
        <p:grpSp>
          <p:nvGrpSpPr>
            <p:cNvPr id="4110" name="Group 73"/>
            <p:cNvGrpSpPr>
              <a:grpSpLocks/>
            </p:cNvGrpSpPr>
            <p:nvPr/>
          </p:nvGrpSpPr>
          <p:grpSpPr bwMode="auto">
            <a:xfrm>
              <a:off x="2739723" y="3101777"/>
              <a:ext cx="1236662" cy="917575"/>
              <a:chOff x="0" y="0"/>
              <a:chExt cx="1385" cy="1524"/>
            </a:xfrm>
          </p:grpSpPr>
          <p:sp>
            <p:nvSpPr>
              <p:cNvPr id="411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12" name="Group 47"/>
              <p:cNvGrpSpPr>
                <a:grpSpLocks/>
              </p:cNvGrpSpPr>
              <p:nvPr/>
            </p:nvGrpSpPr>
            <p:grpSpPr bwMode="auto">
              <a:xfrm>
                <a:off x="16" y="0"/>
                <a:ext cx="1369" cy="1511"/>
                <a:chOff x="16" y="0"/>
                <a:chExt cx="1369" cy="1511"/>
              </a:xfrm>
            </p:grpSpPr>
            <p:sp>
              <p:nvSpPr>
                <p:cNvPr id="411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1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16</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Justification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 la recherche</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sp>
          <p:nvSpPr>
            <p:cNvPr id="2" name="Text Box 98"/>
            <p:cNvSpPr txBox="1">
              <a:spLocks noChangeArrowheads="1"/>
            </p:cNvSpPr>
            <p:nvPr/>
          </p:nvSpPr>
          <p:spPr bwMode="auto">
            <a:xfrm>
              <a:off x="409183" y="1362634"/>
              <a:ext cx="2604848" cy="5707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smtClean="0">
                  <a:ln>
                    <a:noFill/>
                  </a:ln>
                  <a:solidFill>
                    <a:srgbClr val="595959"/>
                  </a:solidFill>
                  <a:effectLst/>
                  <a:latin typeface="Arial" pitchFamily="34" charset="0"/>
                  <a:ea typeface="Times New Roman" pitchFamily="18" charset="0"/>
                  <a:cs typeface="Arial" pitchFamily="34" charset="0"/>
                </a:rPr>
                <a:t>Grand thème : demande de recherche et financement</a:t>
              </a:r>
              <a:endParaRPr kumimoji="0" lang="fr-FR" altLang="fr-FR" sz="1800" b="0" i="0" u="sng" strike="noStrike" cap="none" normalizeH="0" baseline="0" smtClean="0">
                <a:ln>
                  <a:noFill/>
                </a:ln>
                <a:solidFill>
                  <a:schemeClr val="tx1"/>
                </a:solidFill>
                <a:effectLst/>
                <a:latin typeface="Arial" pitchFamily="34" charset="0"/>
                <a:cs typeface="Arial" pitchFamily="34" charset="0"/>
              </a:endParaRPr>
            </a:p>
          </p:txBody>
        </p:sp>
        <p:grpSp>
          <p:nvGrpSpPr>
            <p:cNvPr id="3" name="Group 49"/>
            <p:cNvGrpSpPr>
              <a:grpSpLocks/>
            </p:cNvGrpSpPr>
            <p:nvPr/>
          </p:nvGrpSpPr>
          <p:grpSpPr bwMode="auto">
            <a:xfrm>
              <a:off x="239384" y="2077150"/>
              <a:ext cx="1236663" cy="917575"/>
              <a:chOff x="0" y="0"/>
              <a:chExt cx="1385" cy="1524"/>
            </a:xfrm>
          </p:grpSpPr>
          <p:sp>
            <p:nvSpPr>
              <p:cNvPr id="4"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5" name="Group 47"/>
              <p:cNvGrpSpPr>
                <a:grpSpLocks/>
              </p:cNvGrpSpPr>
              <p:nvPr/>
            </p:nvGrpSpPr>
            <p:grpSpPr bwMode="auto">
              <a:xfrm>
                <a:off x="16" y="0"/>
                <a:ext cx="1369" cy="1511"/>
                <a:chOff x="16" y="0"/>
                <a:chExt cx="1369" cy="1511"/>
              </a:xfrm>
            </p:grpSpPr>
            <p:sp>
              <p:nvSpPr>
                <p:cNvPr id="6"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7"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11</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Priorit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 recherche</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30" name="Group 88"/>
            <p:cNvGrpSpPr>
              <a:grpSpLocks/>
            </p:cNvGrpSpPr>
            <p:nvPr/>
          </p:nvGrpSpPr>
          <p:grpSpPr bwMode="auto">
            <a:xfrm>
              <a:off x="1347305" y="1957456"/>
              <a:ext cx="1236662" cy="917575"/>
              <a:chOff x="0" y="0"/>
              <a:chExt cx="1385" cy="1524"/>
            </a:xfrm>
          </p:grpSpPr>
          <p:sp>
            <p:nvSpPr>
              <p:cNvPr id="3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096" name="Group 47"/>
              <p:cNvGrpSpPr>
                <a:grpSpLocks/>
              </p:cNvGrpSpPr>
              <p:nvPr/>
            </p:nvGrpSpPr>
            <p:grpSpPr bwMode="auto">
              <a:xfrm>
                <a:off x="16" y="0"/>
                <a:ext cx="1369" cy="1511"/>
                <a:chOff x="16" y="0"/>
                <a:chExt cx="1369" cy="1511"/>
              </a:xfrm>
            </p:grpSpPr>
            <p:sp>
              <p:nvSpPr>
                <p:cNvPr id="4097"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098"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12</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Nature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des demandes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 recherche</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099" name="Group 83"/>
            <p:cNvGrpSpPr>
              <a:grpSpLocks/>
            </p:cNvGrpSpPr>
            <p:nvPr/>
          </p:nvGrpSpPr>
          <p:grpSpPr bwMode="auto">
            <a:xfrm>
              <a:off x="2495700" y="2273232"/>
              <a:ext cx="1236662" cy="917575"/>
              <a:chOff x="0" y="0"/>
              <a:chExt cx="1385" cy="1524"/>
            </a:xfrm>
          </p:grpSpPr>
          <p:sp>
            <p:nvSpPr>
              <p:cNvPr id="4100"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01" name="Group 47"/>
              <p:cNvGrpSpPr>
                <a:grpSpLocks/>
              </p:cNvGrpSpPr>
              <p:nvPr/>
            </p:nvGrpSpPr>
            <p:grpSpPr bwMode="auto">
              <a:xfrm>
                <a:off x="16" y="0"/>
                <a:ext cx="1369" cy="1511"/>
                <a:chOff x="16" y="0"/>
                <a:chExt cx="1369" cy="1511"/>
              </a:xfrm>
            </p:grpSpPr>
            <p:sp>
              <p:nvSpPr>
                <p:cNvPr id="410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0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13</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Sources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et montants (financement)</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105" name="Group 78"/>
            <p:cNvGrpSpPr>
              <a:grpSpLocks/>
            </p:cNvGrpSpPr>
            <p:nvPr/>
          </p:nvGrpSpPr>
          <p:grpSpPr bwMode="auto">
            <a:xfrm>
              <a:off x="396815" y="3008177"/>
              <a:ext cx="1236662" cy="917575"/>
              <a:chOff x="0" y="0"/>
              <a:chExt cx="1385" cy="1524"/>
            </a:xfrm>
          </p:grpSpPr>
          <p:sp>
            <p:nvSpPr>
              <p:cNvPr id="410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07" name="Group 47"/>
              <p:cNvGrpSpPr>
                <a:grpSpLocks/>
              </p:cNvGrpSpPr>
              <p:nvPr/>
            </p:nvGrpSpPr>
            <p:grpSpPr bwMode="auto">
              <a:xfrm>
                <a:off x="16" y="0"/>
                <a:ext cx="1369" cy="1511"/>
                <a:chOff x="16" y="0"/>
                <a:chExt cx="1369" cy="1511"/>
              </a:xfrm>
            </p:grpSpPr>
            <p:sp>
              <p:nvSpPr>
                <p:cNvPr id="410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0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14</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R</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è</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gles</a:t>
                  </a:r>
                </a:p>
                <a:p>
                  <a:pPr marL="0" marR="0" lvl="0" indent="0"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 (financement)</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205" name="Group 68"/>
            <p:cNvGrpSpPr>
              <a:grpSpLocks/>
            </p:cNvGrpSpPr>
            <p:nvPr/>
          </p:nvGrpSpPr>
          <p:grpSpPr bwMode="auto">
            <a:xfrm>
              <a:off x="1565617" y="2937527"/>
              <a:ext cx="1236663" cy="917575"/>
              <a:chOff x="0" y="0"/>
              <a:chExt cx="1385" cy="1524"/>
            </a:xfrm>
          </p:grpSpPr>
          <p:sp>
            <p:nvSpPr>
              <p:cNvPr id="4820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207" name="Group 47"/>
              <p:cNvGrpSpPr>
                <a:grpSpLocks/>
              </p:cNvGrpSpPr>
              <p:nvPr/>
            </p:nvGrpSpPr>
            <p:grpSpPr bwMode="auto">
              <a:xfrm>
                <a:off x="16" y="0"/>
                <a:ext cx="1369" cy="1511"/>
                <a:chOff x="16" y="0"/>
                <a:chExt cx="1369" cy="1511"/>
              </a:xfrm>
            </p:grpSpPr>
            <p:sp>
              <p:nvSpPr>
                <p:cNvPr id="4820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20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15</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Autonomie</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grpSp>
        <p:nvGrpSpPr>
          <p:cNvPr id="21" name="Groupe 20"/>
          <p:cNvGrpSpPr/>
          <p:nvPr/>
        </p:nvGrpSpPr>
        <p:grpSpPr>
          <a:xfrm>
            <a:off x="83410" y="4199613"/>
            <a:ext cx="3703241" cy="2454613"/>
            <a:chOff x="83410" y="4199613"/>
            <a:chExt cx="3703241" cy="2454613"/>
          </a:xfrm>
        </p:grpSpPr>
        <p:grpSp>
          <p:nvGrpSpPr>
            <p:cNvPr id="8" name="Group 63"/>
            <p:cNvGrpSpPr>
              <a:grpSpLocks/>
            </p:cNvGrpSpPr>
            <p:nvPr/>
          </p:nvGrpSpPr>
          <p:grpSpPr bwMode="auto">
            <a:xfrm>
              <a:off x="183024" y="4940068"/>
              <a:ext cx="1341437" cy="890588"/>
              <a:chOff x="0" y="0"/>
              <a:chExt cx="1385" cy="1524"/>
            </a:xfrm>
          </p:grpSpPr>
          <p:sp>
            <p:nvSpPr>
              <p:cNvPr id="9"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10" name="Group 47"/>
              <p:cNvGrpSpPr>
                <a:grpSpLocks/>
              </p:cNvGrpSpPr>
              <p:nvPr/>
            </p:nvGrpSpPr>
            <p:grpSpPr bwMode="auto">
              <a:xfrm>
                <a:off x="16" y="0"/>
                <a:ext cx="1369" cy="1511"/>
                <a:chOff x="16" y="0"/>
                <a:chExt cx="1369" cy="1511"/>
              </a:xfrm>
            </p:grpSpPr>
            <p:sp>
              <p:nvSpPr>
                <p:cNvPr id="11"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12"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21</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Statut</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sp>
          <p:nvSpPr>
            <p:cNvPr id="27" name="Text Box 62"/>
            <p:cNvSpPr txBox="1">
              <a:spLocks noChangeArrowheads="1"/>
            </p:cNvSpPr>
            <p:nvPr/>
          </p:nvSpPr>
          <p:spPr bwMode="auto">
            <a:xfrm>
              <a:off x="83410" y="4199613"/>
              <a:ext cx="3256394" cy="6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smtClean="0">
                  <a:ln>
                    <a:noFill/>
                  </a:ln>
                  <a:solidFill>
                    <a:srgbClr val="595959"/>
                  </a:solidFill>
                  <a:effectLst/>
                  <a:latin typeface="Arial" pitchFamily="34" charset="0"/>
                  <a:ea typeface="Times New Roman" pitchFamily="18" charset="0"/>
                  <a:cs typeface="Arial" pitchFamily="34" charset="0"/>
                </a:rPr>
                <a:t>Grand thème : Populations de chercheurs, recrutements et carrières</a:t>
              </a:r>
              <a:endParaRPr kumimoji="0" lang="fr-FR" altLang="fr-FR" sz="1800" b="0" i="0" u="sng" strike="noStrike" cap="none" normalizeH="0" baseline="0" smtClean="0">
                <a:ln>
                  <a:noFill/>
                </a:ln>
                <a:solidFill>
                  <a:schemeClr val="tx1"/>
                </a:solidFill>
                <a:effectLst/>
                <a:latin typeface="Arial" pitchFamily="34" charset="0"/>
                <a:cs typeface="Arial" pitchFamily="34" charset="0"/>
              </a:endParaRPr>
            </a:p>
          </p:txBody>
        </p:sp>
        <p:grpSp>
          <p:nvGrpSpPr>
            <p:cNvPr id="4115" name="Group 57"/>
            <p:cNvGrpSpPr>
              <a:grpSpLocks/>
            </p:cNvGrpSpPr>
            <p:nvPr/>
          </p:nvGrpSpPr>
          <p:grpSpPr bwMode="auto">
            <a:xfrm>
              <a:off x="1093382" y="4724847"/>
              <a:ext cx="1341437" cy="890587"/>
              <a:chOff x="0" y="0"/>
              <a:chExt cx="1385" cy="1524"/>
            </a:xfrm>
          </p:grpSpPr>
          <p:sp>
            <p:nvSpPr>
              <p:cNvPr id="411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17" name="Group 47"/>
              <p:cNvGrpSpPr>
                <a:grpSpLocks/>
              </p:cNvGrpSpPr>
              <p:nvPr/>
            </p:nvGrpSpPr>
            <p:grpSpPr bwMode="auto">
              <a:xfrm>
                <a:off x="16" y="0"/>
                <a:ext cx="1369" cy="1511"/>
                <a:chOff x="16" y="0"/>
                <a:chExt cx="1369" cy="1511"/>
              </a:xfrm>
            </p:grpSpPr>
            <p:sp>
              <p:nvSpPr>
                <p:cNvPr id="411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1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22</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spc="-70" normalizeH="0" smtClean="0">
                      <a:ln>
                        <a:noFill/>
                      </a:ln>
                      <a:solidFill>
                        <a:srgbClr val="000000"/>
                      </a:solidFill>
                      <a:effectLst/>
                      <a:latin typeface="Arial Narrow" pitchFamily="34" charset="0"/>
                      <a:ea typeface="Times New Roman" pitchFamily="18" charset="0"/>
                      <a:cs typeface="Arial" pitchFamily="34" charset="0"/>
                    </a:rPr>
                    <a:t>Reconnaissance</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 </a:t>
                  </a: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valuation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r</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mun</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ration</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120" name="Group 125"/>
            <p:cNvGrpSpPr>
              <a:grpSpLocks/>
            </p:cNvGrpSpPr>
            <p:nvPr/>
          </p:nvGrpSpPr>
          <p:grpSpPr bwMode="auto">
            <a:xfrm>
              <a:off x="545195" y="5730257"/>
              <a:ext cx="1341437" cy="890588"/>
              <a:chOff x="0" y="0"/>
              <a:chExt cx="1385" cy="1524"/>
            </a:xfrm>
          </p:grpSpPr>
          <p:sp>
            <p:nvSpPr>
              <p:cNvPr id="412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22" name="Group 47"/>
              <p:cNvGrpSpPr>
                <a:grpSpLocks/>
              </p:cNvGrpSpPr>
              <p:nvPr/>
            </p:nvGrpSpPr>
            <p:grpSpPr bwMode="auto">
              <a:xfrm>
                <a:off x="16" y="0"/>
                <a:ext cx="1369" cy="1511"/>
                <a:chOff x="16" y="0"/>
                <a:chExt cx="1369" cy="1511"/>
              </a:xfrm>
            </p:grpSpPr>
            <p:sp>
              <p:nvSpPr>
                <p:cNvPr id="412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2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24</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Profils/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comp</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tences/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formation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125" name="Group 120"/>
            <p:cNvGrpSpPr>
              <a:grpSpLocks/>
            </p:cNvGrpSpPr>
            <p:nvPr/>
          </p:nvGrpSpPr>
          <p:grpSpPr bwMode="auto">
            <a:xfrm>
              <a:off x="1756352" y="5763639"/>
              <a:ext cx="1341437" cy="890587"/>
              <a:chOff x="0" y="0"/>
              <a:chExt cx="1385" cy="1524"/>
            </a:xfrm>
          </p:grpSpPr>
          <p:sp>
            <p:nvSpPr>
              <p:cNvPr id="412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27" name="Group 47"/>
              <p:cNvGrpSpPr>
                <a:grpSpLocks/>
              </p:cNvGrpSpPr>
              <p:nvPr/>
            </p:nvGrpSpPr>
            <p:grpSpPr bwMode="auto">
              <a:xfrm>
                <a:off x="16" y="0"/>
                <a:ext cx="1369" cy="1511"/>
                <a:chOff x="16" y="0"/>
                <a:chExt cx="1369" cy="1511"/>
              </a:xfrm>
            </p:grpSpPr>
            <p:sp>
              <p:nvSpPr>
                <p:cNvPr id="4812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2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25</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mographie</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des chercheurs</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210" name="Group 52"/>
            <p:cNvGrpSpPr>
              <a:grpSpLocks/>
            </p:cNvGrpSpPr>
            <p:nvPr/>
          </p:nvGrpSpPr>
          <p:grpSpPr bwMode="auto">
            <a:xfrm>
              <a:off x="2392826" y="4961983"/>
              <a:ext cx="1393825" cy="890587"/>
              <a:chOff x="0" y="0"/>
              <a:chExt cx="1385" cy="1524"/>
            </a:xfrm>
          </p:grpSpPr>
          <p:sp>
            <p:nvSpPr>
              <p:cNvPr id="4821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212" name="Group 47"/>
              <p:cNvGrpSpPr>
                <a:grpSpLocks/>
              </p:cNvGrpSpPr>
              <p:nvPr/>
            </p:nvGrpSpPr>
            <p:grpSpPr bwMode="auto">
              <a:xfrm>
                <a:off x="16" y="0"/>
                <a:ext cx="1369" cy="1511"/>
                <a:chOff x="16" y="0"/>
                <a:chExt cx="1369" cy="1511"/>
              </a:xfrm>
            </p:grpSpPr>
            <p:sp>
              <p:nvSpPr>
                <p:cNvPr id="4821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21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23</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Parcours/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mobilit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sp>
        <p:nvSpPr>
          <p:cNvPr id="48215" name="Rectangle 13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8216" name="Rectangle 21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Arial" pitchFamily="34" charset="0"/>
                <a:cs typeface="Times New Roman" pitchFamily="18" charset="0"/>
              </a:rPr>
              <a:t/>
            </a:r>
            <a:br>
              <a:rPr kumimoji="0" lang="fr-FR" altLang="fr-FR" sz="1100" b="0" i="0" u="none" strike="noStrike" cap="none" normalizeH="0" baseline="0" smtClean="0">
                <a:ln>
                  <a:noFill/>
                </a:ln>
                <a:solidFill>
                  <a:schemeClr val="tx1"/>
                </a:solidFill>
                <a:effectLst/>
                <a:latin typeface="Arial" pitchFamily="34" charset="0"/>
                <a:ea typeface="Arial" pitchFamily="34" charset="0"/>
                <a:cs typeface="Times New Roman" pitchFamily="18" charset="0"/>
              </a:rPr>
            </a:b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0" name="Groupe 19"/>
          <p:cNvGrpSpPr/>
          <p:nvPr/>
        </p:nvGrpSpPr>
        <p:grpSpPr>
          <a:xfrm>
            <a:off x="4260871" y="4040169"/>
            <a:ext cx="4773444" cy="2441926"/>
            <a:chOff x="4260871" y="4040169"/>
            <a:chExt cx="4773444" cy="2441926"/>
          </a:xfrm>
        </p:grpSpPr>
        <p:grpSp>
          <p:nvGrpSpPr>
            <p:cNvPr id="13" name="Group 115"/>
            <p:cNvGrpSpPr>
              <a:grpSpLocks/>
            </p:cNvGrpSpPr>
            <p:nvPr/>
          </p:nvGrpSpPr>
          <p:grpSpPr bwMode="auto">
            <a:xfrm>
              <a:off x="4260871" y="4359057"/>
              <a:ext cx="1254125" cy="874713"/>
              <a:chOff x="0" y="0"/>
              <a:chExt cx="1385" cy="1524"/>
            </a:xfrm>
          </p:grpSpPr>
          <p:sp>
            <p:nvSpPr>
              <p:cNvPr id="14"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15" name="Group 47"/>
              <p:cNvGrpSpPr>
                <a:grpSpLocks/>
              </p:cNvGrpSpPr>
              <p:nvPr/>
            </p:nvGrpSpPr>
            <p:grpSpPr bwMode="auto">
              <a:xfrm>
                <a:off x="16" y="0"/>
                <a:ext cx="1369" cy="1511"/>
                <a:chOff x="16" y="0"/>
                <a:chExt cx="1369" cy="1511"/>
              </a:xfrm>
            </p:grpSpPr>
            <p:sp>
              <p:nvSpPr>
                <p:cNvPr id="16"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17"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41</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Implication des soci</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 dans la recherche</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7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sp>
          <p:nvSpPr>
            <p:cNvPr id="29" name="Text Box 114"/>
            <p:cNvSpPr txBox="1">
              <a:spLocks noChangeArrowheads="1"/>
            </p:cNvSpPr>
            <p:nvPr/>
          </p:nvSpPr>
          <p:spPr bwMode="auto">
            <a:xfrm>
              <a:off x="4572000" y="4040169"/>
              <a:ext cx="3843310" cy="31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smtClean="0">
                  <a:ln>
                    <a:noFill/>
                  </a:ln>
                  <a:solidFill>
                    <a:srgbClr val="595959"/>
                  </a:solidFill>
                  <a:effectLst/>
                  <a:latin typeface="Arial" pitchFamily="34" charset="0"/>
                  <a:ea typeface="Times New Roman" pitchFamily="18" charset="0"/>
                  <a:cs typeface="Arial" pitchFamily="34" charset="0"/>
                </a:rPr>
                <a:t>Grand thème : Vie scientifique, culture et société</a:t>
              </a:r>
              <a:endParaRPr kumimoji="0" lang="fr-FR" altLang="fr-FR" sz="1800" b="0" i="0" u="sng" strike="noStrike" cap="none" normalizeH="0" baseline="0" smtClean="0">
                <a:ln>
                  <a:noFill/>
                </a:ln>
                <a:solidFill>
                  <a:schemeClr val="tx1"/>
                </a:solidFill>
                <a:effectLst/>
                <a:latin typeface="Arial" pitchFamily="34" charset="0"/>
                <a:cs typeface="Arial" pitchFamily="34" charset="0"/>
              </a:endParaRPr>
            </a:p>
          </p:txBody>
        </p:sp>
        <p:grpSp>
          <p:nvGrpSpPr>
            <p:cNvPr id="48175" name="Group 104"/>
            <p:cNvGrpSpPr>
              <a:grpSpLocks/>
            </p:cNvGrpSpPr>
            <p:nvPr/>
          </p:nvGrpSpPr>
          <p:grpSpPr bwMode="auto">
            <a:xfrm>
              <a:off x="6501930" y="4396832"/>
              <a:ext cx="1378550" cy="874713"/>
              <a:chOff x="0" y="0"/>
              <a:chExt cx="1385" cy="1524"/>
            </a:xfrm>
          </p:grpSpPr>
          <p:sp>
            <p:nvSpPr>
              <p:cNvPr id="4817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77" name="Group 47"/>
              <p:cNvGrpSpPr>
                <a:grpSpLocks/>
              </p:cNvGrpSpPr>
              <p:nvPr/>
            </p:nvGrpSpPr>
            <p:grpSpPr bwMode="auto">
              <a:xfrm>
                <a:off x="16" y="0"/>
                <a:ext cx="1369" cy="1511"/>
                <a:chOff x="16" y="0"/>
                <a:chExt cx="1369" cy="1511"/>
              </a:xfrm>
            </p:grpSpPr>
            <p:sp>
              <p:nvSpPr>
                <p:cNvPr id="4817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7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spc="-60" normalizeH="0" smtClean="0">
                      <a:ln>
                        <a:noFill/>
                      </a:ln>
                      <a:solidFill>
                        <a:srgbClr val="000000"/>
                      </a:solidFill>
                      <a:effectLst/>
                      <a:latin typeface="Arial Narrow" pitchFamily="34" charset="0"/>
                      <a:ea typeface="Times New Roman" pitchFamily="18" charset="0"/>
                      <a:cs typeface="Arial" pitchFamily="34" charset="0"/>
                    </a:rPr>
                    <a:t>43</a:t>
                  </a:r>
                  <a:endParaRPr kumimoji="0" lang="fr-FR" altLang="fr-FR" sz="1400" b="1" i="0" u="none" strike="noStrike" cap="none" spc="-60" normalizeH="0" smtClean="0">
                    <a:ln>
                      <a:noFill/>
                    </a:ln>
                    <a:solidFill>
                      <a:schemeClr val="tx1"/>
                    </a:solidFill>
                    <a:effectLst/>
                    <a:latin typeface="Arial" pitchFamily="34" charset="0"/>
                    <a:ea typeface="Times New Roman" pitchFamily="18" charset="0"/>
                    <a:cs typeface="Arial" pitchFamily="34" charset="0"/>
                  </a:endParaRPr>
                </a:p>
                <a:p>
                  <a:pPr marR="0" lvl="0" indent="0" defTabSz="914400" rtl="0" eaLnBrk="0" fontAlgn="base" latinLnBrk="0" hangingPunct="0">
                    <a:lnSpc>
                      <a:spcPct val="70000"/>
                    </a:lnSpc>
                    <a:spcBef>
                      <a:spcPct val="0"/>
                    </a:spcBef>
                    <a:spcAft>
                      <a:spcPct val="0"/>
                    </a:spcAft>
                    <a:buClrTx/>
                    <a:buSzTx/>
                    <a:buFontTx/>
                    <a:buNone/>
                    <a:tabLst/>
                  </a:pPr>
                  <a:r>
                    <a:rPr kumimoji="0" lang="fr-FR" altLang="fr-FR" sz="1300" b="1" i="1" u="none" strike="noStrike" cap="none" spc="-100" normalizeH="0" smtClean="0">
                      <a:ln>
                        <a:noFill/>
                      </a:ln>
                      <a:solidFill>
                        <a:srgbClr val="000000"/>
                      </a:solidFill>
                      <a:effectLst/>
                      <a:latin typeface="Arial Narrow" pitchFamily="34" charset="0"/>
                      <a:ea typeface="Times New Roman" pitchFamily="18" charset="0"/>
                      <a:cs typeface="Arial" pitchFamily="34" charset="0"/>
                    </a:rPr>
                    <a:t>Perception/image de</a:t>
                  </a:r>
                </a:p>
                <a:p>
                  <a:pPr marR="0" lvl="0" indent="0" defTabSz="914400" rtl="0" eaLnBrk="0" fontAlgn="base" latinLnBrk="0" hangingPunct="0">
                    <a:lnSpc>
                      <a:spcPct val="70000"/>
                    </a:lnSpc>
                    <a:spcBef>
                      <a:spcPct val="0"/>
                    </a:spcBef>
                    <a:spcAft>
                      <a:spcPct val="0"/>
                    </a:spcAft>
                    <a:buClrTx/>
                    <a:buSzTx/>
                    <a:buFontTx/>
                    <a:buNone/>
                    <a:tabLst/>
                  </a:pPr>
                  <a:r>
                    <a:rPr kumimoji="0" lang="fr-FR" altLang="fr-FR" sz="1300" b="1" i="1" u="none" strike="noStrike" cap="none" spc="-100" normalizeH="0" smtClean="0">
                      <a:ln>
                        <a:noFill/>
                      </a:ln>
                      <a:solidFill>
                        <a:srgbClr val="000000"/>
                      </a:solidFill>
                      <a:effectLst/>
                      <a:latin typeface="Arial Narrow" pitchFamily="34" charset="0"/>
                      <a:ea typeface="Times New Roman" pitchFamily="18" charset="0"/>
                      <a:cs typeface="Arial" pitchFamily="34" charset="0"/>
                    </a:rPr>
                    <a:t>la recherche et statut</a:t>
                  </a: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300" b="1" i="1" u="none" strike="noStrike" cap="none" spc="-80" normalizeH="0" smtClean="0">
                      <a:ln>
                        <a:noFill/>
                      </a:ln>
                      <a:solidFill>
                        <a:srgbClr val="000000"/>
                      </a:solidFill>
                      <a:effectLst/>
                      <a:latin typeface="Arial Narrow" pitchFamily="34" charset="0"/>
                      <a:ea typeface="Times New Roman" pitchFamily="18" charset="0"/>
                      <a:cs typeface="Arial" pitchFamily="34" charset="0"/>
                    </a:rPr>
                    <a:t>de la connaissance </a:t>
                  </a:r>
                  <a:r>
                    <a:rPr kumimoji="0" lang="fr-FR" altLang="fr-FR" sz="13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scientifique</a:t>
                  </a:r>
                  <a:endParaRPr kumimoji="0" lang="fr-FR" altLang="fr-FR" sz="13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80" name="Group 99"/>
            <p:cNvGrpSpPr>
              <a:grpSpLocks/>
            </p:cNvGrpSpPr>
            <p:nvPr/>
          </p:nvGrpSpPr>
          <p:grpSpPr bwMode="auto">
            <a:xfrm>
              <a:off x="7780190" y="4673651"/>
              <a:ext cx="1254125" cy="874713"/>
              <a:chOff x="0" y="0"/>
              <a:chExt cx="1385" cy="1524"/>
            </a:xfrm>
          </p:grpSpPr>
          <p:sp>
            <p:nvSpPr>
              <p:cNvPr id="4818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82" name="Group 47"/>
              <p:cNvGrpSpPr>
                <a:grpSpLocks/>
              </p:cNvGrpSpPr>
              <p:nvPr/>
            </p:nvGrpSpPr>
            <p:grpSpPr bwMode="auto">
              <a:xfrm>
                <a:off x="16" y="0"/>
                <a:ext cx="1369" cy="1511"/>
                <a:chOff x="16" y="0"/>
                <a:chExt cx="1369" cy="1511"/>
              </a:xfrm>
            </p:grpSpPr>
            <p:sp>
              <p:nvSpPr>
                <p:cNvPr id="4818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8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44</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Ethique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et valeurs</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85" name="Group 47"/>
            <p:cNvGrpSpPr>
              <a:grpSpLocks/>
            </p:cNvGrpSpPr>
            <p:nvPr/>
          </p:nvGrpSpPr>
          <p:grpSpPr bwMode="auto">
            <a:xfrm>
              <a:off x="4323098" y="5326283"/>
              <a:ext cx="1254125" cy="874712"/>
              <a:chOff x="0" y="0"/>
              <a:chExt cx="1385" cy="1524"/>
            </a:xfrm>
          </p:grpSpPr>
          <p:sp>
            <p:nvSpPr>
              <p:cNvPr id="4818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87" name="Group 47"/>
              <p:cNvGrpSpPr>
                <a:grpSpLocks/>
              </p:cNvGrpSpPr>
              <p:nvPr/>
            </p:nvGrpSpPr>
            <p:grpSpPr bwMode="auto">
              <a:xfrm>
                <a:off x="16" y="0"/>
                <a:ext cx="1369" cy="1511"/>
                <a:chOff x="16" y="0"/>
                <a:chExt cx="1369" cy="1511"/>
              </a:xfrm>
            </p:grpSpPr>
            <p:sp>
              <p:nvSpPr>
                <p:cNvPr id="4818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8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45</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Dynamique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des sujets/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effets de mode</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90" name="Group 42"/>
            <p:cNvGrpSpPr>
              <a:grpSpLocks/>
            </p:cNvGrpSpPr>
            <p:nvPr/>
          </p:nvGrpSpPr>
          <p:grpSpPr bwMode="auto">
            <a:xfrm>
              <a:off x="5464375" y="5599059"/>
              <a:ext cx="1254125" cy="874713"/>
              <a:chOff x="0" y="0"/>
              <a:chExt cx="1385" cy="1524"/>
            </a:xfrm>
          </p:grpSpPr>
          <p:sp>
            <p:nvSpPr>
              <p:cNvPr id="4819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92" name="Group 47"/>
              <p:cNvGrpSpPr>
                <a:grpSpLocks/>
              </p:cNvGrpSpPr>
              <p:nvPr/>
            </p:nvGrpSpPr>
            <p:grpSpPr bwMode="auto">
              <a:xfrm>
                <a:off x="16" y="0"/>
                <a:ext cx="1369" cy="1511"/>
                <a:chOff x="16" y="0"/>
                <a:chExt cx="1369" cy="1511"/>
              </a:xfrm>
            </p:grpSpPr>
            <p:sp>
              <p:nvSpPr>
                <p:cNvPr id="4819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9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46</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R</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è</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gles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normatives</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7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95" name="Group 37"/>
            <p:cNvGrpSpPr>
              <a:grpSpLocks/>
            </p:cNvGrpSpPr>
            <p:nvPr/>
          </p:nvGrpSpPr>
          <p:grpSpPr bwMode="auto">
            <a:xfrm>
              <a:off x="6501930" y="5385362"/>
              <a:ext cx="1254125" cy="874713"/>
              <a:chOff x="0" y="0"/>
              <a:chExt cx="1385" cy="1524"/>
            </a:xfrm>
          </p:grpSpPr>
          <p:sp>
            <p:nvSpPr>
              <p:cNvPr id="4819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97" name="Group 47"/>
              <p:cNvGrpSpPr>
                <a:grpSpLocks/>
              </p:cNvGrpSpPr>
              <p:nvPr/>
            </p:nvGrpSpPr>
            <p:grpSpPr bwMode="auto">
              <a:xfrm>
                <a:off x="16" y="0"/>
                <a:ext cx="1369" cy="1511"/>
                <a:chOff x="16" y="0"/>
                <a:chExt cx="1369" cy="1511"/>
              </a:xfrm>
            </p:grpSpPr>
            <p:sp>
              <p:nvSpPr>
                <p:cNvPr id="4819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9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47</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Influence/</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contrôle de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la soci</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7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200" name="Group 32"/>
            <p:cNvGrpSpPr>
              <a:grpSpLocks/>
            </p:cNvGrpSpPr>
            <p:nvPr/>
          </p:nvGrpSpPr>
          <p:grpSpPr bwMode="auto">
            <a:xfrm>
              <a:off x="7579404" y="5607382"/>
              <a:ext cx="1254125" cy="874713"/>
              <a:chOff x="0" y="0"/>
              <a:chExt cx="1385" cy="1524"/>
            </a:xfrm>
          </p:grpSpPr>
          <p:sp>
            <p:nvSpPr>
              <p:cNvPr id="4820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202" name="Group 47"/>
              <p:cNvGrpSpPr>
                <a:grpSpLocks/>
              </p:cNvGrpSpPr>
              <p:nvPr/>
            </p:nvGrpSpPr>
            <p:grpSpPr bwMode="auto">
              <a:xfrm>
                <a:off x="16" y="0"/>
                <a:ext cx="1369" cy="1511"/>
                <a:chOff x="16" y="0"/>
                <a:chExt cx="1369" cy="1511"/>
              </a:xfrm>
            </p:grpSpPr>
            <p:sp>
              <p:nvSpPr>
                <p:cNvPr id="4820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20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48</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Echelle de temps/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horizon de la recherche</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70" name="Group 109"/>
            <p:cNvGrpSpPr>
              <a:grpSpLocks/>
            </p:cNvGrpSpPr>
            <p:nvPr/>
          </p:nvGrpSpPr>
          <p:grpSpPr bwMode="auto">
            <a:xfrm>
              <a:off x="5378949" y="4614998"/>
              <a:ext cx="1254125" cy="874713"/>
              <a:chOff x="0" y="0"/>
              <a:chExt cx="1385" cy="1524"/>
            </a:xfrm>
          </p:grpSpPr>
          <p:sp>
            <p:nvSpPr>
              <p:cNvPr id="4817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72" name="Group 47"/>
              <p:cNvGrpSpPr>
                <a:grpSpLocks/>
              </p:cNvGrpSpPr>
              <p:nvPr/>
            </p:nvGrpSpPr>
            <p:grpSpPr bwMode="auto">
              <a:xfrm>
                <a:off x="16" y="0"/>
                <a:ext cx="1369" cy="1511"/>
                <a:chOff x="16" y="0"/>
                <a:chExt cx="1369" cy="1511"/>
              </a:xfrm>
            </p:grpSpPr>
            <p:sp>
              <p:nvSpPr>
                <p:cNvPr id="4817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7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42</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Attentes soci</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tales, finalit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 de la recherche</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7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sp>
        <p:nvSpPr>
          <p:cNvPr id="134"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pc="-100" smtClean="0">
                <a:solidFill>
                  <a:srgbClr val="818080"/>
                </a:solidFill>
                <a:latin typeface="Arial Narrow" pitchFamily="34" charset="0"/>
              </a:rPr>
              <a:t>Report des 25 ‘pré-variables’ sur des post-it</a:t>
            </a:r>
            <a:endParaRPr lang="fr-FR" altLang="fr-FR" sz="3200" b="1" i="1" spc="-100">
              <a:solidFill>
                <a:srgbClr val="818080"/>
              </a:solidFill>
              <a:latin typeface="Arial Narrow" pitchFamily="34" charset="0"/>
            </a:endParaRPr>
          </a:p>
        </p:txBody>
      </p:sp>
    </p:spTree>
    <p:extLst>
      <p:ext uri="{BB962C8B-B14F-4D97-AF65-F5344CB8AC3E}">
        <p14:creationId xmlns:p14="http://schemas.microsoft.com/office/powerpoint/2010/main" val="1947545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0.7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strVal val="#ppt_w*0.70"/>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ppt_w*0.70"/>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0.70"/>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10"/>
          <p:cNvSpPr txBox="1">
            <a:spLocks noChangeArrowheads="1"/>
          </p:cNvSpPr>
          <p:nvPr/>
        </p:nvSpPr>
        <p:spPr bwMode="auto">
          <a:xfrm>
            <a:off x="1785938" y="227013"/>
            <a:ext cx="7331075" cy="579437"/>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buSzPct val="210000"/>
              <a:defRPr/>
            </a:pPr>
            <a:r>
              <a:rPr lang="fr-FR" altLang="fr-FR" sz="3200" b="1" i="1" spc="-20" smtClean="0">
                <a:solidFill>
                  <a:srgbClr val="818080"/>
                </a:solidFill>
                <a:latin typeface="Arial Narrow" pitchFamily="34" charset="0"/>
              </a:rPr>
              <a:t>18 jeunes chercheurs issus de 9 organismes</a:t>
            </a:r>
            <a:endParaRPr lang="fr-FR" altLang="fr-FR" sz="3200" b="1" i="1" spc="-20">
              <a:solidFill>
                <a:srgbClr val="818080"/>
              </a:solidFill>
              <a:latin typeface="Arial Narrow" pitchFamily="34" charset="0"/>
            </a:endParaRPr>
          </a:p>
        </p:txBody>
      </p:sp>
      <p:pic>
        <p:nvPicPr>
          <p:cNvPr id="1026" name="Picture 2" descr="G:\a8-     Relations ext - Prosper\PROSPER 2015\Chercheur en 2030\8- Valorisation sept-oct 2015\images\Logos organismes\IFSTTAR.jpg"/>
          <p:cNvPicPr>
            <a:picLocks noChangeAspect="1" noChangeArrowheads="1"/>
          </p:cNvPicPr>
          <p:nvPr/>
        </p:nvPicPr>
        <p:blipFill>
          <a:blip r:embed="rId2" cstate="print">
            <a:extLst/>
          </a:blip>
          <a:srcRect/>
          <a:stretch>
            <a:fillRect/>
          </a:stretch>
        </p:blipFill>
        <p:spPr bwMode="auto">
          <a:xfrm>
            <a:off x="28575" y="2334864"/>
            <a:ext cx="1514726" cy="448535"/>
          </a:xfrm>
          <a:prstGeom prst="rect">
            <a:avLst/>
          </a:prstGeom>
          <a:noFill/>
          <a:scene3d>
            <a:camera prst="orthographicFront">
              <a:rot lat="0" lon="0" rev="0"/>
            </a:camera>
            <a:lightRig rig="threePt" dir="t">
              <a:rot lat="0" lon="0" rev="0"/>
            </a:lightRig>
          </a:scene3d>
          <a:sp3d>
            <a:bevelT w="0"/>
          </a:sp3d>
          <a:extLst/>
        </p:spPr>
      </p:pic>
      <p:pic>
        <p:nvPicPr>
          <p:cNvPr id="1027" name="Picture 3" descr="G:\a8-     Relations ext - Prosper\PROSPER 2015\Chercheur en 2030\8- Valorisation sept-oct 2015\images\Logos organismes\cea300.jpg"/>
          <p:cNvPicPr>
            <a:picLocks noChangeAspect="1" noChangeArrowheads="1"/>
          </p:cNvPicPr>
          <p:nvPr/>
        </p:nvPicPr>
        <p:blipFill>
          <a:blip r:embed="rId3"/>
          <a:srcRect/>
          <a:stretch>
            <a:fillRect/>
          </a:stretch>
        </p:blipFill>
        <p:spPr bwMode="auto">
          <a:xfrm>
            <a:off x="7448550" y="3276600"/>
            <a:ext cx="884238" cy="884238"/>
          </a:xfrm>
          <a:prstGeom prst="rect">
            <a:avLst/>
          </a:prstGeom>
          <a:noFill/>
          <a:ln w="9525">
            <a:noFill/>
            <a:miter lim="800000"/>
            <a:headEnd/>
            <a:tailEnd/>
          </a:ln>
        </p:spPr>
      </p:pic>
      <p:pic>
        <p:nvPicPr>
          <p:cNvPr id="1028" name="Picture 4" descr="G:\a8-     Relations ext - Prosper\PROSPER 2015\Chercheur en 2030\8- Valorisation sept-oct 2015\images\Logos organismes\cirad.jpg"/>
          <p:cNvPicPr>
            <a:picLocks noChangeAspect="1" noChangeArrowheads="1"/>
          </p:cNvPicPr>
          <p:nvPr/>
        </p:nvPicPr>
        <p:blipFill>
          <a:blip r:embed="rId4" cstate="print">
            <a:extLst/>
          </a:blip>
          <a:srcRect/>
          <a:stretch>
            <a:fillRect/>
          </a:stretch>
        </p:blipFill>
        <p:spPr bwMode="auto">
          <a:xfrm>
            <a:off x="7270615" y="1021914"/>
            <a:ext cx="1457653" cy="485884"/>
          </a:xfrm>
          <a:prstGeom prst="rect">
            <a:avLst/>
          </a:prstGeom>
          <a:noFill/>
          <a:scene3d>
            <a:camera prst="orthographicFront">
              <a:rot lat="0" lon="0" rev="0"/>
            </a:camera>
            <a:lightRig rig="threePt" dir="t">
              <a:rot lat="0" lon="0" rev="0"/>
            </a:lightRig>
          </a:scene3d>
          <a:sp3d>
            <a:bevelT w="0"/>
          </a:sp3d>
          <a:extLst/>
        </p:spPr>
      </p:pic>
      <p:pic>
        <p:nvPicPr>
          <p:cNvPr id="1029" name="Picture 5" descr="G:\a8-     Relations ext - Prosper\PROSPER 2015\Chercheur en 2030\8- Valorisation sept-oct 2015\images\Logos organismes\Curie.gif"/>
          <p:cNvPicPr>
            <a:picLocks noChangeAspect="1" noChangeArrowheads="1"/>
          </p:cNvPicPr>
          <p:nvPr/>
        </p:nvPicPr>
        <p:blipFill>
          <a:blip r:embed="rId5" cstate="print">
            <a:extLst/>
          </a:blip>
          <a:srcRect/>
          <a:stretch>
            <a:fillRect/>
          </a:stretch>
        </p:blipFill>
        <p:spPr bwMode="auto">
          <a:xfrm>
            <a:off x="237706" y="4306947"/>
            <a:ext cx="1213559" cy="1182007"/>
          </a:xfrm>
          <a:prstGeom prst="rect">
            <a:avLst/>
          </a:prstGeom>
          <a:noFill/>
          <a:scene3d>
            <a:camera prst="orthographicFront">
              <a:rot lat="0" lon="0" rev="0"/>
            </a:camera>
            <a:lightRig rig="threePt" dir="t">
              <a:rot lat="0" lon="0" rev="0"/>
            </a:lightRig>
          </a:scene3d>
          <a:sp3d>
            <a:bevelT w="0"/>
          </a:sp3d>
          <a:extLst/>
        </p:spPr>
      </p:pic>
      <p:pic>
        <p:nvPicPr>
          <p:cNvPr id="1030" name="Picture 6" descr="G:\a8-     Relations ext - Prosper\PROSPER 2015\Chercheur en 2030\8- Valorisation sept-oct 2015\images\Logos organismes\Ifremer.gif"/>
          <p:cNvPicPr>
            <a:picLocks noChangeAspect="1" noChangeArrowheads="1"/>
          </p:cNvPicPr>
          <p:nvPr/>
        </p:nvPicPr>
        <p:blipFill>
          <a:blip r:embed="rId6" cstate="print">
            <a:extLst/>
          </a:blip>
          <a:srcRect/>
          <a:stretch>
            <a:fillRect/>
          </a:stretch>
        </p:blipFill>
        <p:spPr bwMode="auto">
          <a:xfrm>
            <a:off x="6246616" y="5746981"/>
            <a:ext cx="2481652" cy="415447"/>
          </a:xfrm>
          <a:prstGeom prst="rect">
            <a:avLst/>
          </a:prstGeom>
          <a:noFill/>
          <a:scene3d>
            <a:camera prst="orthographicFront">
              <a:rot lat="0" lon="0" rev="0"/>
            </a:camera>
            <a:lightRig rig="threePt" dir="t">
              <a:rot lat="0" lon="0" rev="0"/>
            </a:lightRig>
          </a:scene3d>
          <a:sp3d>
            <a:bevelT w="0"/>
          </a:sp3d>
          <a:extLst/>
        </p:spPr>
      </p:pic>
      <p:pic>
        <p:nvPicPr>
          <p:cNvPr id="1031" name="Picture 7" descr="G:\a8-     Relations ext - Prosper\PROSPER 2015\Chercheur en 2030\8- Valorisation sept-oct 2015\images\Logos organismes\inra.gif"/>
          <p:cNvPicPr>
            <a:picLocks noChangeAspect="1" noChangeArrowheads="1"/>
          </p:cNvPicPr>
          <p:nvPr/>
        </p:nvPicPr>
        <p:blipFill>
          <a:blip r:embed="rId7" cstate="print">
            <a:extLst/>
          </a:blip>
          <a:srcRect/>
          <a:stretch>
            <a:fillRect/>
          </a:stretch>
        </p:blipFill>
        <p:spPr bwMode="auto">
          <a:xfrm>
            <a:off x="3999515" y="6056656"/>
            <a:ext cx="1239688" cy="508272"/>
          </a:xfrm>
          <a:prstGeom prst="rect">
            <a:avLst/>
          </a:prstGeom>
          <a:noFill/>
          <a:scene3d>
            <a:camera prst="orthographicFront">
              <a:rot lat="0" lon="0" rev="0"/>
            </a:camera>
            <a:lightRig rig="threePt" dir="t">
              <a:rot lat="0" lon="0" rev="0"/>
            </a:lightRig>
          </a:scene3d>
          <a:sp3d>
            <a:bevelT w="0"/>
          </a:sp3d>
          <a:extLst/>
        </p:spPr>
      </p:pic>
      <p:pic>
        <p:nvPicPr>
          <p:cNvPr id="1032" name="Picture 8" descr="G:\a8-     Relations ext - Prosper\PROSPER 2015\Chercheur en 2030\8- Valorisation sept-oct 2015\images\Logos organismes\irstea.jpg"/>
          <p:cNvPicPr>
            <a:picLocks noChangeAspect="1" noChangeArrowheads="1"/>
          </p:cNvPicPr>
          <p:nvPr/>
        </p:nvPicPr>
        <p:blipFill>
          <a:blip r:embed="rId8"/>
          <a:srcRect/>
          <a:stretch>
            <a:fillRect/>
          </a:stretch>
        </p:blipFill>
        <p:spPr bwMode="auto">
          <a:xfrm>
            <a:off x="2159000" y="1069975"/>
            <a:ext cx="933450" cy="909638"/>
          </a:xfrm>
          <a:prstGeom prst="rect">
            <a:avLst/>
          </a:prstGeom>
          <a:noFill/>
          <a:ln w="9525">
            <a:noFill/>
            <a:miter lim="800000"/>
            <a:headEnd/>
            <a:tailEnd/>
          </a:ln>
        </p:spPr>
      </p:pic>
      <p:pic>
        <p:nvPicPr>
          <p:cNvPr id="1033" name="Picture 9" descr="G:\a8-     Relations ext - Prosper\PROSPER 2015\Chercheur en 2030\8- Valorisation sept-oct 2015\images\Logos organismes\logo-inria-sans-signature-couleur.jpg"/>
          <p:cNvPicPr>
            <a:picLocks noChangeAspect="1" noChangeArrowheads="1"/>
          </p:cNvPicPr>
          <p:nvPr/>
        </p:nvPicPr>
        <p:blipFill>
          <a:blip r:embed="rId9">
            <a:extLst/>
          </a:blip>
          <a:srcRect/>
          <a:stretch>
            <a:fillRect/>
          </a:stretch>
        </p:blipFill>
        <p:spPr bwMode="auto">
          <a:xfrm>
            <a:off x="1268940" y="5852752"/>
            <a:ext cx="1664239" cy="712175"/>
          </a:xfrm>
          <a:prstGeom prst="rect">
            <a:avLst/>
          </a:prstGeom>
          <a:noFill/>
          <a:scene3d>
            <a:camera prst="orthographicFront">
              <a:rot lat="0" lon="0" rev="0"/>
            </a:camera>
            <a:lightRig rig="threePt" dir="t">
              <a:rot lat="0" lon="0" rev="0"/>
            </a:lightRig>
          </a:scene3d>
          <a:sp3d>
            <a:bevelT w="0"/>
          </a:sp3d>
          <a:extLst/>
        </p:spPr>
      </p:pic>
      <p:pic>
        <p:nvPicPr>
          <p:cNvPr id="1034" name="Picture 10" descr="G:\a8-     Relations ext - Prosper\PROSPER 2015\Chercheur en 2030\8- Valorisation sept-oct 2015\images\Logos organismes\onera.jpg"/>
          <p:cNvPicPr>
            <a:picLocks noChangeAspect="1" noChangeArrowheads="1"/>
          </p:cNvPicPr>
          <p:nvPr/>
        </p:nvPicPr>
        <p:blipFill>
          <a:blip r:embed="rId10" cstate="print">
            <a:extLst/>
          </a:blip>
          <a:srcRect/>
          <a:stretch>
            <a:fillRect/>
          </a:stretch>
        </p:blipFill>
        <p:spPr bwMode="auto">
          <a:xfrm>
            <a:off x="4599841" y="923255"/>
            <a:ext cx="1980799" cy="471399"/>
          </a:xfrm>
          <a:prstGeom prst="rect">
            <a:avLst/>
          </a:prstGeom>
          <a:noFill/>
          <a:scene3d>
            <a:camera prst="orthographicFront">
              <a:rot lat="0" lon="0" rev="0"/>
            </a:camera>
            <a:lightRig rig="threePt" dir="t">
              <a:rot lat="0" lon="0" rev="0"/>
            </a:lightRig>
          </a:scene3d>
          <a:sp3d>
            <a:bevelT w="0"/>
          </a:sp3d>
          <a:extLst/>
        </p:spPr>
      </p:pic>
      <p:pic>
        <p:nvPicPr>
          <p:cNvPr id="1043" name="Picture 19" descr="G:\a8-     Relations ext - Prosper\PROSPER 2015\Chercheur en 2030\8- Valorisation sept-oct 2015\images\Silhouette H1.gif"/>
          <p:cNvPicPr>
            <a:picLocks noChangeAspect="1" noChangeArrowheads="1"/>
          </p:cNvPicPr>
          <p:nvPr/>
        </p:nvPicPr>
        <p:blipFill>
          <a:blip r:embed="rId11"/>
          <a:srcRect/>
          <a:stretch>
            <a:fillRect/>
          </a:stretch>
        </p:blipFill>
        <p:spPr bwMode="auto">
          <a:xfrm>
            <a:off x="4545013" y="906463"/>
            <a:ext cx="527050" cy="1527175"/>
          </a:xfrm>
          <a:prstGeom prst="rect">
            <a:avLst/>
          </a:prstGeom>
          <a:noFill/>
          <a:ln w="9525">
            <a:noFill/>
            <a:miter lim="800000"/>
            <a:headEnd/>
            <a:tailEnd/>
          </a:ln>
        </p:spPr>
      </p:pic>
      <p:pic>
        <p:nvPicPr>
          <p:cNvPr id="1044" name="Picture 20" descr="G:\a8-     Relations ext - Prosper\PROSPER 2015\Chercheur en 2030\8- Valorisation sept-oct 2015\images\Silhouette H2.gif"/>
          <p:cNvPicPr>
            <a:picLocks noChangeAspect="1" noChangeArrowheads="1"/>
          </p:cNvPicPr>
          <p:nvPr/>
        </p:nvPicPr>
        <p:blipFill>
          <a:blip r:embed="rId12"/>
          <a:srcRect/>
          <a:stretch>
            <a:fillRect/>
          </a:stretch>
        </p:blipFill>
        <p:spPr bwMode="auto">
          <a:xfrm>
            <a:off x="6499225" y="4649788"/>
            <a:ext cx="496888" cy="1595437"/>
          </a:xfrm>
          <a:prstGeom prst="rect">
            <a:avLst/>
          </a:prstGeom>
          <a:noFill/>
          <a:ln w="9525">
            <a:noFill/>
            <a:miter lim="800000"/>
            <a:headEnd/>
            <a:tailEnd/>
          </a:ln>
        </p:spPr>
      </p:pic>
      <p:pic>
        <p:nvPicPr>
          <p:cNvPr id="1045" name="Picture 21" descr="G:\a8-     Relations ext - Prosper\PROSPER 2015\Chercheur en 2030\8- Valorisation sept-oct 2015\images\Silhouette H3.gif"/>
          <p:cNvPicPr>
            <a:picLocks noChangeAspect="1" noChangeArrowheads="1"/>
          </p:cNvPicPr>
          <p:nvPr/>
        </p:nvPicPr>
        <p:blipFill>
          <a:blip r:embed="rId13" cstate="print">
            <a:extLst/>
          </a:blip>
          <a:srcRect/>
          <a:stretch>
            <a:fillRect/>
          </a:stretch>
        </p:blipFill>
        <p:spPr bwMode="auto">
          <a:xfrm>
            <a:off x="1849493" y="923255"/>
            <a:ext cx="720858" cy="1583524"/>
          </a:xfrm>
          <a:prstGeom prst="rect">
            <a:avLst/>
          </a:prstGeom>
          <a:noFill/>
          <a:scene3d>
            <a:camera prst="orthographicFront">
              <a:rot lat="0" lon="0" rev="0"/>
            </a:camera>
            <a:lightRig rig="threePt" dir="t">
              <a:rot lat="0" lon="0" rev="0"/>
            </a:lightRig>
          </a:scene3d>
          <a:sp3d>
            <a:bevelT w="0"/>
          </a:sp3d>
          <a:extLst/>
        </p:spPr>
      </p:pic>
      <p:pic>
        <p:nvPicPr>
          <p:cNvPr id="1046" name="Picture 22" descr="G:\a8-     Relations ext - Prosper\PROSPER 2015\Chercheur en 2030\8- Valorisation sept-oct 2015\images\Silhouette H4.gif"/>
          <p:cNvPicPr>
            <a:picLocks noChangeAspect="1" noChangeArrowheads="1"/>
          </p:cNvPicPr>
          <p:nvPr/>
        </p:nvPicPr>
        <p:blipFill>
          <a:blip r:embed="rId14"/>
          <a:srcRect/>
          <a:stretch>
            <a:fillRect/>
          </a:stretch>
        </p:blipFill>
        <p:spPr bwMode="auto">
          <a:xfrm>
            <a:off x="7038975" y="1252538"/>
            <a:ext cx="666750" cy="1422400"/>
          </a:xfrm>
          <a:prstGeom prst="rect">
            <a:avLst/>
          </a:prstGeom>
          <a:noFill/>
          <a:ln w="9525">
            <a:noFill/>
            <a:miter lim="800000"/>
            <a:headEnd/>
            <a:tailEnd/>
          </a:ln>
        </p:spPr>
      </p:pic>
      <p:pic>
        <p:nvPicPr>
          <p:cNvPr id="1047" name="Picture 23" descr="G:\a8-     Relations ext - Prosper\PROSPER 2015\Chercheur en 2030\8- Valorisation sept-oct 2015\images\Silhouette F1.gif"/>
          <p:cNvPicPr>
            <a:picLocks noChangeAspect="1" noChangeArrowheads="1"/>
          </p:cNvPicPr>
          <p:nvPr/>
        </p:nvPicPr>
        <p:blipFill>
          <a:blip r:embed="rId15"/>
          <a:srcRect/>
          <a:stretch>
            <a:fillRect/>
          </a:stretch>
        </p:blipFill>
        <p:spPr bwMode="auto">
          <a:xfrm>
            <a:off x="5018088" y="1079500"/>
            <a:ext cx="623887" cy="1595438"/>
          </a:xfrm>
          <a:prstGeom prst="rect">
            <a:avLst/>
          </a:prstGeom>
          <a:noFill/>
          <a:ln w="9525">
            <a:noFill/>
            <a:miter lim="800000"/>
            <a:headEnd/>
            <a:tailEnd/>
          </a:ln>
        </p:spPr>
      </p:pic>
      <p:pic>
        <p:nvPicPr>
          <p:cNvPr id="1048" name="Picture 24" descr="G:\a8-     Relations ext - Prosper\PROSPER 2015\Chercheur en 2030\8- Valorisation sept-oct 2015\images\Silhouette F2.gif"/>
          <p:cNvPicPr>
            <a:picLocks noChangeAspect="1" noChangeArrowheads="1"/>
          </p:cNvPicPr>
          <p:nvPr/>
        </p:nvPicPr>
        <p:blipFill>
          <a:blip r:embed="rId16"/>
          <a:srcRect/>
          <a:stretch>
            <a:fillRect/>
          </a:stretch>
        </p:blipFill>
        <p:spPr bwMode="auto">
          <a:xfrm>
            <a:off x="8177213" y="2998788"/>
            <a:ext cx="552450" cy="1566862"/>
          </a:xfrm>
          <a:prstGeom prst="rect">
            <a:avLst/>
          </a:prstGeom>
          <a:noFill/>
          <a:ln w="9525">
            <a:noFill/>
            <a:miter lim="800000"/>
            <a:headEnd/>
            <a:tailEnd/>
          </a:ln>
        </p:spPr>
      </p:pic>
      <p:pic>
        <p:nvPicPr>
          <p:cNvPr id="1049" name="Picture 25" descr="G:\a8-     Relations ext - Prosper\PROSPER 2015\Chercheur en 2030\8- Valorisation sept-oct 2015\images\Silhouette F3.gif"/>
          <p:cNvPicPr>
            <a:picLocks noChangeAspect="1" noChangeArrowheads="1"/>
          </p:cNvPicPr>
          <p:nvPr/>
        </p:nvPicPr>
        <p:blipFill>
          <a:blip r:embed="rId17"/>
          <a:srcRect/>
          <a:stretch>
            <a:fillRect/>
          </a:stretch>
        </p:blipFill>
        <p:spPr bwMode="auto">
          <a:xfrm>
            <a:off x="1992313" y="4673600"/>
            <a:ext cx="496887" cy="1563688"/>
          </a:xfrm>
          <a:prstGeom prst="rect">
            <a:avLst/>
          </a:prstGeom>
          <a:noFill/>
          <a:ln w="9525">
            <a:noFill/>
            <a:miter lim="800000"/>
            <a:headEnd/>
            <a:tailEnd/>
          </a:ln>
        </p:spPr>
      </p:pic>
      <p:pic>
        <p:nvPicPr>
          <p:cNvPr id="1050" name="Picture 26" descr="G:\a8-     Relations ext - Prosper\PROSPER 2015\Chercheur en 2030\8- Valorisation sept-oct 2015\images\Silhouette F4.gif"/>
          <p:cNvPicPr>
            <a:picLocks noChangeAspect="1" noChangeArrowheads="1"/>
          </p:cNvPicPr>
          <p:nvPr/>
        </p:nvPicPr>
        <p:blipFill>
          <a:blip r:embed="rId18"/>
          <a:srcRect/>
          <a:stretch>
            <a:fillRect/>
          </a:stretch>
        </p:blipFill>
        <p:spPr bwMode="auto">
          <a:xfrm>
            <a:off x="874713" y="2478088"/>
            <a:ext cx="358775" cy="1598612"/>
          </a:xfrm>
          <a:prstGeom prst="rect">
            <a:avLst/>
          </a:prstGeom>
          <a:noFill/>
          <a:ln w="9525">
            <a:noFill/>
            <a:miter lim="800000"/>
            <a:headEnd/>
            <a:tailEnd/>
          </a:ln>
        </p:spPr>
      </p:pic>
      <p:pic>
        <p:nvPicPr>
          <p:cNvPr id="35" name="Picture 26" descr="G:\a8-     Relations ext - Prosper\PROSPER 2015\Chercheur en 2030\8- Valorisation sept-oct 2015\images\Silhouette F4.gif"/>
          <p:cNvPicPr>
            <a:picLocks noChangeAspect="1" noChangeArrowheads="1"/>
          </p:cNvPicPr>
          <p:nvPr/>
        </p:nvPicPr>
        <p:blipFill>
          <a:blip r:embed="rId18"/>
          <a:srcRect/>
          <a:stretch>
            <a:fillRect/>
          </a:stretch>
        </p:blipFill>
        <p:spPr bwMode="auto">
          <a:xfrm>
            <a:off x="3014663" y="1022350"/>
            <a:ext cx="381000" cy="1598613"/>
          </a:xfrm>
          <a:prstGeom prst="rect">
            <a:avLst/>
          </a:prstGeom>
          <a:noFill/>
          <a:ln w="9525">
            <a:noFill/>
            <a:miter lim="800000"/>
            <a:headEnd/>
            <a:tailEnd/>
          </a:ln>
        </p:spPr>
      </p:pic>
      <p:pic>
        <p:nvPicPr>
          <p:cNvPr id="36" name="Picture 21" descr="G:\a8-     Relations ext - Prosper\PROSPER 2015\Chercheur en 2030\8- Valorisation sept-oct 2015\images\Silhouette H3.gif"/>
          <p:cNvPicPr>
            <a:picLocks noChangeAspect="1" noChangeArrowheads="1"/>
          </p:cNvPicPr>
          <p:nvPr/>
        </p:nvPicPr>
        <p:blipFill>
          <a:blip r:embed="rId13" cstate="print">
            <a:extLst/>
          </a:blip>
          <a:srcRect/>
          <a:stretch>
            <a:fillRect/>
          </a:stretch>
        </p:blipFill>
        <p:spPr bwMode="auto">
          <a:xfrm flipH="1">
            <a:off x="7127321" y="2798945"/>
            <a:ext cx="612799" cy="1494687"/>
          </a:xfrm>
          <a:prstGeom prst="rect">
            <a:avLst/>
          </a:prstGeom>
          <a:noFill/>
          <a:scene3d>
            <a:camera prst="orthographicFront">
              <a:rot lat="0" lon="0" rev="0"/>
            </a:camera>
            <a:lightRig rig="threePt" dir="t">
              <a:rot lat="0" lon="0" rev="0"/>
            </a:lightRig>
          </a:scene3d>
          <a:sp3d>
            <a:bevelT w="0"/>
          </a:sp3d>
          <a:extLst/>
        </p:spPr>
      </p:pic>
      <p:pic>
        <p:nvPicPr>
          <p:cNvPr id="37" name="Picture 22" descr="G:\a8-     Relations ext - Prosper\PROSPER 2015\Chercheur en 2030\8- Valorisation sept-oct 2015\images\Silhouette H4.gif"/>
          <p:cNvPicPr>
            <a:picLocks noChangeAspect="1" noChangeArrowheads="1"/>
          </p:cNvPicPr>
          <p:nvPr/>
        </p:nvPicPr>
        <p:blipFill>
          <a:blip r:embed="rId19"/>
          <a:srcRect/>
          <a:stretch>
            <a:fillRect/>
          </a:stretch>
        </p:blipFill>
        <p:spPr bwMode="auto">
          <a:xfrm>
            <a:off x="4692650" y="4673600"/>
            <a:ext cx="758825" cy="1598613"/>
          </a:xfrm>
          <a:prstGeom prst="rect">
            <a:avLst/>
          </a:prstGeom>
          <a:noFill/>
          <a:ln w="9525">
            <a:noFill/>
            <a:miter lim="800000"/>
            <a:headEnd/>
            <a:tailEnd/>
          </a:ln>
        </p:spPr>
      </p:pic>
      <p:pic>
        <p:nvPicPr>
          <p:cNvPr id="38" name="Picture 25" descr="G:\a8-     Relations ext - Prosper\PROSPER 2015\Chercheur en 2030\8- Valorisation sept-oct 2015\images\Silhouette F3.gif"/>
          <p:cNvPicPr>
            <a:picLocks noChangeAspect="1" noChangeArrowheads="1"/>
          </p:cNvPicPr>
          <p:nvPr/>
        </p:nvPicPr>
        <p:blipFill>
          <a:blip r:embed="rId20"/>
          <a:srcRect/>
          <a:stretch>
            <a:fillRect/>
          </a:stretch>
        </p:blipFill>
        <p:spPr bwMode="auto">
          <a:xfrm>
            <a:off x="7686675" y="1390650"/>
            <a:ext cx="509588" cy="1563688"/>
          </a:xfrm>
          <a:prstGeom prst="rect">
            <a:avLst/>
          </a:prstGeom>
          <a:noFill/>
          <a:ln w="9525">
            <a:noFill/>
            <a:miter lim="800000"/>
            <a:headEnd/>
            <a:tailEnd/>
          </a:ln>
        </p:spPr>
      </p:pic>
      <p:pic>
        <p:nvPicPr>
          <p:cNvPr id="42" name="Picture 26" descr="G:\a8-     Relations ext - Prosper\PROSPER 2015\Chercheur en 2030\8- Valorisation sept-oct 2015\images\Silhouette F4.gif"/>
          <p:cNvPicPr>
            <a:picLocks noChangeAspect="1" noChangeArrowheads="1"/>
          </p:cNvPicPr>
          <p:nvPr/>
        </p:nvPicPr>
        <p:blipFill>
          <a:blip r:embed="rId21"/>
          <a:srcRect/>
          <a:stretch>
            <a:fillRect/>
          </a:stretch>
        </p:blipFill>
        <p:spPr bwMode="auto">
          <a:xfrm>
            <a:off x="7324725" y="4370388"/>
            <a:ext cx="349250" cy="1598612"/>
          </a:xfrm>
          <a:prstGeom prst="rect">
            <a:avLst/>
          </a:prstGeom>
          <a:noFill/>
          <a:ln w="9525">
            <a:noFill/>
            <a:miter lim="800000"/>
            <a:headEnd/>
            <a:tailEnd/>
          </a:ln>
        </p:spPr>
      </p:pic>
      <p:pic>
        <p:nvPicPr>
          <p:cNvPr id="43" name="Picture 20" descr="G:\a8-     Relations ext - Prosper\PROSPER 2015\Chercheur en 2030\8- Valorisation sept-oct 2015\images\Silhouette H2.gif"/>
          <p:cNvPicPr>
            <a:picLocks noChangeAspect="1" noChangeArrowheads="1"/>
          </p:cNvPicPr>
          <p:nvPr/>
        </p:nvPicPr>
        <p:blipFill>
          <a:blip r:embed="rId22"/>
          <a:srcRect/>
          <a:stretch>
            <a:fillRect/>
          </a:stretch>
        </p:blipFill>
        <p:spPr bwMode="auto">
          <a:xfrm>
            <a:off x="1541463" y="850900"/>
            <a:ext cx="534987" cy="1595438"/>
          </a:xfrm>
          <a:prstGeom prst="rect">
            <a:avLst/>
          </a:prstGeom>
          <a:noFill/>
          <a:ln w="9525">
            <a:noFill/>
            <a:miter lim="800000"/>
            <a:headEnd/>
            <a:tailEnd/>
          </a:ln>
        </p:spPr>
      </p:pic>
      <p:pic>
        <p:nvPicPr>
          <p:cNvPr id="44" name="Picture 19" descr="G:\a8-     Relations ext - Prosper\PROSPER 2015\Chercheur en 2030\8- Valorisation sept-oct 2015\images\Silhouette H1.gif"/>
          <p:cNvPicPr>
            <a:picLocks noChangeAspect="1" noChangeArrowheads="1"/>
          </p:cNvPicPr>
          <p:nvPr/>
        </p:nvPicPr>
        <p:blipFill>
          <a:blip r:embed="rId23"/>
          <a:srcRect/>
          <a:stretch>
            <a:fillRect/>
          </a:stretch>
        </p:blipFill>
        <p:spPr bwMode="auto">
          <a:xfrm>
            <a:off x="8505825" y="2998788"/>
            <a:ext cx="546100" cy="1598612"/>
          </a:xfrm>
          <a:prstGeom prst="rect">
            <a:avLst/>
          </a:prstGeom>
          <a:noFill/>
          <a:ln w="9525">
            <a:noFill/>
            <a:miter lim="800000"/>
            <a:headEnd/>
            <a:tailEnd/>
          </a:ln>
        </p:spPr>
      </p:pic>
      <p:pic>
        <p:nvPicPr>
          <p:cNvPr id="45" name="Picture 24" descr="G:\a8-     Relations ext - Prosper\PROSPER 2015\Chercheur en 2030\8- Valorisation sept-oct 2015\images\Silhouette F2.gif"/>
          <p:cNvPicPr>
            <a:picLocks noChangeAspect="1" noChangeArrowheads="1"/>
          </p:cNvPicPr>
          <p:nvPr/>
        </p:nvPicPr>
        <p:blipFill>
          <a:blip r:embed="rId24"/>
          <a:srcRect/>
          <a:stretch>
            <a:fillRect/>
          </a:stretch>
        </p:blipFill>
        <p:spPr bwMode="auto">
          <a:xfrm>
            <a:off x="1085850" y="3797300"/>
            <a:ext cx="554038" cy="1568450"/>
          </a:xfrm>
          <a:prstGeom prst="rect">
            <a:avLst/>
          </a:prstGeom>
          <a:noFill/>
          <a:ln w="9525">
            <a:noFill/>
            <a:miter lim="800000"/>
            <a:headEnd/>
            <a:tailEnd/>
          </a:ln>
        </p:spPr>
      </p:pic>
      <p:pic>
        <p:nvPicPr>
          <p:cNvPr id="41" name="Picture 24" descr="G:\a8-     Relations ext - Prosper\PROSPER 2015\Chercheur en 2030\8- Valorisation sept-oct 2015\images\Silhouette F2.gif"/>
          <p:cNvPicPr>
            <a:picLocks noChangeAspect="1" noChangeArrowheads="1"/>
          </p:cNvPicPr>
          <p:nvPr/>
        </p:nvPicPr>
        <p:blipFill>
          <a:blip r:embed="rId24"/>
          <a:srcRect/>
          <a:stretch>
            <a:fillRect/>
          </a:stretch>
        </p:blipFill>
        <p:spPr bwMode="auto">
          <a:xfrm>
            <a:off x="3981450" y="4705350"/>
            <a:ext cx="619125" cy="1566863"/>
          </a:xfrm>
          <a:prstGeom prst="rect">
            <a:avLst/>
          </a:prstGeom>
          <a:noFill/>
          <a:ln w="9525">
            <a:noFill/>
            <a:miter lim="800000"/>
            <a:headEnd/>
            <a:tailEnd/>
          </a:ln>
        </p:spPr>
      </p:pic>
      <p:grpSp>
        <p:nvGrpSpPr>
          <p:cNvPr id="64" name="Groupe 63"/>
          <p:cNvGrpSpPr>
            <a:grpSpLocks/>
          </p:cNvGrpSpPr>
          <p:nvPr/>
        </p:nvGrpSpPr>
        <p:grpSpPr bwMode="auto">
          <a:xfrm>
            <a:off x="1363663" y="2433638"/>
            <a:ext cx="5756275" cy="3521075"/>
            <a:chOff x="1363362" y="2433577"/>
            <a:chExt cx="5757053" cy="3521128"/>
          </a:xfrm>
        </p:grpSpPr>
        <p:cxnSp>
          <p:nvCxnSpPr>
            <p:cNvPr id="5" name="Connecteur droit avec flèche 4"/>
            <p:cNvCxnSpPr/>
            <p:nvPr/>
          </p:nvCxnSpPr>
          <p:spPr>
            <a:xfrm flipV="1">
              <a:off x="1363362" y="3719471"/>
              <a:ext cx="2635606" cy="0"/>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2612893" y="2614555"/>
              <a:ext cx="1600416" cy="847738"/>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flipH="1">
              <a:off x="4472107" y="2433577"/>
              <a:ext cx="325481" cy="1028715"/>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H="1">
              <a:off x="4797588" y="2676468"/>
              <a:ext cx="2135477" cy="869963"/>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flipV="1">
              <a:off x="4967474" y="3875049"/>
              <a:ext cx="2152941" cy="271466"/>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flipH="1" flipV="1">
              <a:off x="4797588" y="4160803"/>
              <a:ext cx="1690917" cy="1419246"/>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flipH="1" flipV="1">
              <a:off x="4494335" y="4160803"/>
              <a:ext cx="209578" cy="1793902"/>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V="1">
              <a:off x="2535095" y="4160803"/>
              <a:ext cx="1756012" cy="1419246"/>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90" name="Connecteur droit avec flèche 89"/>
            <p:cNvCxnSpPr/>
            <p:nvPr/>
          </p:nvCxnSpPr>
          <p:spPr>
            <a:xfrm flipV="1">
              <a:off x="1679317" y="4011576"/>
              <a:ext cx="2319651" cy="808049"/>
            </a:xfrm>
            <a:prstGeom prst="straightConnector1">
              <a:avLst/>
            </a:prstGeom>
            <a:ln w="101600">
              <a:prstDash val="sysDot"/>
              <a:tailEnd type="arrow"/>
            </a:ln>
          </p:spPr>
          <p:style>
            <a:lnRef idx="1">
              <a:schemeClr val="accent1"/>
            </a:lnRef>
            <a:fillRef idx="0">
              <a:schemeClr val="accent1"/>
            </a:fillRef>
            <a:effectRef idx="0">
              <a:schemeClr val="accent1"/>
            </a:effectRef>
            <a:fontRef idx="minor">
              <a:schemeClr val="tx1"/>
            </a:fontRef>
          </p:style>
        </p:cxnSp>
      </p:grpSp>
      <p:pic>
        <p:nvPicPr>
          <p:cNvPr id="46" name="Picture 21" descr="G:\a8-     Relations ext - Prosper\PROSPER 2015\Chercheur en 2030\8- Valorisation sept-oct 2015\images\Silhouette H3.gif"/>
          <p:cNvPicPr>
            <a:picLocks noChangeAspect="1" noChangeArrowheads="1"/>
          </p:cNvPicPr>
          <p:nvPr/>
        </p:nvPicPr>
        <p:blipFill>
          <a:blip r:embed="rId13"/>
          <a:srcRect/>
          <a:stretch>
            <a:fillRect/>
          </a:stretch>
        </p:blipFill>
        <p:spPr bwMode="auto">
          <a:xfrm>
            <a:off x="2489200" y="4762500"/>
            <a:ext cx="665163" cy="1584325"/>
          </a:xfrm>
          <a:prstGeom prst="rect">
            <a:avLst/>
          </a:prstGeom>
          <a:noFill/>
          <a:ln w="9525">
            <a:noFill/>
            <a:miter lim="800000"/>
            <a:headEnd/>
            <a:tailEnd/>
          </a:ln>
        </p:spPr>
      </p:pic>
    </p:spTree>
    <p:extLst>
      <p:ext uri="{BB962C8B-B14F-4D97-AF65-F5344CB8AC3E}">
        <p14:creationId xmlns:p14="http://schemas.microsoft.com/office/powerpoint/2010/main" val="2380479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left)">
                                      <p:cBhvr>
                                        <p:cTn id="7" dur="500"/>
                                        <p:tgtEl>
                                          <p:spTgt spid="512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032"/>
                                        </p:tgtEl>
                                        <p:attrNameLst>
                                          <p:attrName>style.visibility</p:attrName>
                                        </p:attrNameLst>
                                      </p:cBhvr>
                                      <p:to>
                                        <p:strVal val="visible"/>
                                      </p:to>
                                    </p:set>
                                    <p:animEffect transition="in" filter="fade">
                                      <p:cBhvr>
                                        <p:cTn id="11" dur="150"/>
                                        <p:tgtEl>
                                          <p:spTgt spid="1032"/>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fade">
                                      <p:cBhvr>
                                        <p:cTn id="15" dur="150"/>
                                        <p:tgtEl>
                                          <p:spTgt spid="1034"/>
                                        </p:tgtEl>
                                      </p:cBhvr>
                                    </p:animEffect>
                                  </p:childTnLst>
                                </p:cTn>
                              </p:par>
                            </p:childTnLst>
                          </p:cTn>
                        </p:par>
                        <p:par>
                          <p:cTn id="16" fill="hold">
                            <p:stCondLst>
                              <p:cond delay="130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50"/>
                                        <p:tgtEl>
                                          <p:spTgt spid="1028"/>
                                        </p:tgtEl>
                                      </p:cBhvr>
                                    </p:animEffect>
                                  </p:childTnLst>
                                </p:cTn>
                              </p:par>
                            </p:childTnLst>
                          </p:cTn>
                        </p:par>
                        <p:par>
                          <p:cTn id="20" fill="hold">
                            <p:stCondLst>
                              <p:cond delay="1450"/>
                            </p:stCondLst>
                            <p:childTnLst>
                              <p:par>
                                <p:cTn id="21" presetID="10" presetClass="entr" presetSubtype="0" fill="hold" nodeType="after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150"/>
                                        <p:tgtEl>
                                          <p:spTgt spid="1027"/>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50"/>
                                        <p:tgtEl>
                                          <p:spTgt spid="1030"/>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1031"/>
                                        </p:tgtEl>
                                        <p:attrNameLst>
                                          <p:attrName>style.visibility</p:attrName>
                                        </p:attrNameLst>
                                      </p:cBhvr>
                                      <p:to>
                                        <p:strVal val="visible"/>
                                      </p:to>
                                    </p:set>
                                    <p:animEffect transition="in" filter="fade">
                                      <p:cBhvr>
                                        <p:cTn id="31" dur="150"/>
                                        <p:tgtEl>
                                          <p:spTgt spid="1031"/>
                                        </p:tgtEl>
                                      </p:cBhvr>
                                    </p:animEffect>
                                  </p:childTnLst>
                                </p:cTn>
                              </p:par>
                            </p:childTnLst>
                          </p:cTn>
                        </p:par>
                        <p:par>
                          <p:cTn id="32" fill="hold">
                            <p:stCondLst>
                              <p:cond delay="1900"/>
                            </p:stCondLst>
                            <p:childTnLst>
                              <p:par>
                                <p:cTn id="33" presetID="10" presetClass="entr" presetSubtype="0" fill="hold" nodeType="after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fade">
                                      <p:cBhvr>
                                        <p:cTn id="35" dur="150"/>
                                        <p:tgtEl>
                                          <p:spTgt spid="1033"/>
                                        </p:tgtEl>
                                      </p:cBhvr>
                                    </p:animEffect>
                                  </p:childTnLst>
                                </p:cTn>
                              </p:par>
                            </p:childTnLst>
                          </p:cTn>
                        </p:par>
                        <p:par>
                          <p:cTn id="36" fill="hold">
                            <p:stCondLst>
                              <p:cond delay="2050"/>
                            </p:stCondLst>
                            <p:childTnLst>
                              <p:par>
                                <p:cTn id="37" presetID="10" presetClass="entr" presetSubtype="0" fill="hold" nodeType="afterEffect">
                                  <p:stCondLst>
                                    <p:cond delay="0"/>
                                  </p:stCondLst>
                                  <p:childTnLst>
                                    <p:set>
                                      <p:cBhvr>
                                        <p:cTn id="38" dur="1" fill="hold">
                                          <p:stCondLst>
                                            <p:cond delay="0"/>
                                          </p:stCondLst>
                                        </p:cTn>
                                        <p:tgtEl>
                                          <p:spTgt spid="1029"/>
                                        </p:tgtEl>
                                        <p:attrNameLst>
                                          <p:attrName>style.visibility</p:attrName>
                                        </p:attrNameLst>
                                      </p:cBhvr>
                                      <p:to>
                                        <p:strVal val="visible"/>
                                      </p:to>
                                    </p:set>
                                    <p:animEffect transition="in" filter="fade">
                                      <p:cBhvr>
                                        <p:cTn id="39" dur="150"/>
                                        <p:tgtEl>
                                          <p:spTgt spid="1029"/>
                                        </p:tgtEl>
                                      </p:cBhvr>
                                    </p:animEffect>
                                  </p:childTnLst>
                                </p:cTn>
                              </p:par>
                            </p:childTnLst>
                          </p:cTn>
                        </p:par>
                        <p:par>
                          <p:cTn id="40" fill="hold">
                            <p:stCondLst>
                              <p:cond delay="2200"/>
                            </p:stCondLst>
                            <p:childTnLst>
                              <p:par>
                                <p:cTn id="41" presetID="10" presetClass="entr" presetSubtype="0"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150"/>
                                        <p:tgtEl>
                                          <p:spTgt spid="1026"/>
                                        </p:tgtEl>
                                      </p:cBhvr>
                                    </p:animEffect>
                                  </p:childTnLst>
                                </p:cTn>
                              </p:par>
                            </p:childTnLst>
                          </p:cTn>
                        </p:par>
                        <p:par>
                          <p:cTn id="44" fill="hold">
                            <p:stCondLst>
                              <p:cond delay="2350"/>
                            </p:stCondLst>
                            <p:childTnLst>
                              <p:par>
                                <p:cTn id="45" presetID="10" presetClass="entr" presetSubtype="0" fill="hold" nodeType="afterEffect">
                                  <p:stCondLst>
                                    <p:cond delay="50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cTn>
                              </p:par>
                              <p:par>
                                <p:cTn id="48" presetID="10" presetClass="entr" presetSubtype="0" fill="hold" nodeType="withEffect">
                                  <p:stCondLst>
                                    <p:cond delay="500"/>
                                  </p:stCondLst>
                                  <p:childTnLst>
                                    <p:set>
                                      <p:cBhvr>
                                        <p:cTn id="49" dur="1" fill="hold">
                                          <p:stCondLst>
                                            <p:cond delay="0"/>
                                          </p:stCondLst>
                                        </p:cTn>
                                        <p:tgtEl>
                                          <p:spTgt spid="1045"/>
                                        </p:tgtEl>
                                        <p:attrNameLst>
                                          <p:attrName>style.visibility</p:attrName>
                                        </p:attrNameLst>
                                      </p:cBhvr>
                                      <p:to>
                                        <p:strVal val="visible"/>
                                      </p:to>
                                    </p:set>
                                    <p:animEffect transition="in" filter="fade">
                                      <p:cBhvr>
                                        <p:cTn id="50" dur="1000"/>
                                        <p:tgtEl>
                                          <p:spTgt spid="1045"/>
                                        </p:tgtEl>
                                      </p:cBhvr>
                                    </p:animEffect>
                                  </p:childTnLst>
                                </p:cTn>
                              </p:par>
                              <p:par>
                                <p:cTn id="51" presetID="10" presetClass="entr" presetSubtype="0" fill="hold" nodeType="withEffect">
                                  <p:stCondLst>
                                    <p:cond delay="50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childTnLst>
                                </p:cTn>
                              </p:par>
                              <p:par>
                                <p:cTn id="54" presetID="10" presetClass="entr" presetSubtype="0" fill="hold" nodeType="withEffect">
                                  <p:stCondLst>
                                    <p:cond delay="500"/>
                                  </p:stCondLst>
                                  <p:childTnLst>
                                    <p:set>
                                      <p:cBhvr>
                                        <p:cTn id="55" dur="1" fill="hold">
                                          <p:stCondLst>
                                            <p:cond delay="0"/>
                                          </p:stCondLst>
                                        </p:cTn>
                                        <p:tgtEl>
                                          <p:spTgt spid="1043"/>
                                        </p:tgtEl>
                                        <p:attrNameLst>
                                          <p:attrName>style.visibility</p:attrName>
                                        </p:attrNameLst>
                                      </p:cBhvr>
                                      <p:to>
                                        <p:strVal val="visible"/>
                                      </p:to>
                                    </p:set>
                                    <p:animEffect transition="in" filter="fade">
                                      <p:cBhvr>
                                        <p:cTn id="56" dur="1000"/>
                                        <p:tgtEl>
                                          <p:spTgt spid="1043"/>
                                        </p:tgtEl>
                                      </p:cBhvr>
                                    </p:animEffect>
                                  </p:childTnLst>
                                </p:cTn>
                              </p:par>
                              <p:par>
                                <p:cTn id="57" presetID="10" presetClass="entr" presetSubtype="0" fill="hold" nodeType="withEffect">
                                  <p:stCondLst>
                                    <p:cond delay="500"/>
                                  </p:stCondLst>
                                  <p:childTnLst>
                                    <p:set>
                                      <p:cBhvr>
                                        <p:cTn id="58" dur="1" fill="hold">
                                          <p:stCondLst>
                                            <p:cond delay="0"/>
                                          </p:stCondLst>
                                        </p:cTn>
                                        <p:tgtEl>
                                          <p:spTgt spid="1047"/>
                                        </p:tgtEl>
                                        <p:attrNameLst>
                                          <p:attrName>style.visibility</p:attrName>
                                        </p:attrNameLst>
                                      </p:cBhvr>
                                      <p:to>
                                        <p:strVal val="visible"/>
                                      </p:to>
                                    </p:set>
                                    <p:animEffect transition="in" filter="fade">
                                      <p:cBhvr>
                                        <p:cTn id="59" dur="1000"/>
                                        <p:tgtEl>
                                          <p:spTgt spid="1047"/>
                                        </p:tgtEl>
                                      </p:cBhvr>
                                    </p:animEffect>
                                  </p:childTnLst>
                                </p:cTn>
                              </p:par>
                              <p:par>
                                <p:cTn id="60" presetID="10" presetClass="entr" presetSubtype="0" fill="hold" nodeType="withEffect">
                                  <p:stCondLst>
                                    <p:cond delay="500"/>
                                  </p:stCondLst>
                                  <p:childTnLst>
                                    <p:set>
                                      <p:cBhvr>
                                        <p:cTn id="61" dur="1" fill="hold">
                                          <p:stCondLst>
                                            <p:cond delay="0"/>
                                          </p:stCondLst>
                                        </p:cTn>
                                        <p:tgtEl>
                                          <p:spTgt spid="1046"/>
                                        </p:tgtEl>
                                        <p:attrNameLst>
                                          <p:attrName>style.visibility</p:attrName>
                                        </p:attrNameLst>
                                      </p:cBhvr>
                                      <p:to>
                                        <p:strVal val="visible"/>
                                      </p:to>
                                    </p:set>
                                    <p:animEffect transition="in" filter="fade">
                                      <p:cBhvr>
                                        <p:cTn id="62" dur="1000"/>
                                        <p:tgtEl>
                                          <p:spTgt spid="1046"/>
                                        </p:tgtEl>
                                      </p:cBhvr>
                                    </p:animEffect>
                                  </p:childTnLst>
                                </p:cTn>
                              </p:par>
                              <p:par>
                                <p:cTn id="63" presetID="10" presetClass="entr" presetSubtype="0" fill="hold" nodeType="withEffect">
                                  <p:stCondLst>
                                    <p:cond delay="50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1000"/>
                                        <p:tgtEl>
                                          <p:spTgt spid="38"/>
                                        </p:tgtEl>
                                      </p:cBhvr>
                                    </p:animEffect>
                                  </p:childTnLst>
                                </p:cTn>
                              </p:par>
                              <p:par>
                                <p:cTn id="66" presetID="10" presetClass="entr" presetSubtype="0" fill="hold" nodeType="withEffect">
                                  <p:stCondLst>
                                    <p:cond delay="50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childTnLst>
                                </p:cTn>
                              </p:par>
                              <p:par>
                                <p:cTn id="69" presetID="10" presetClass="entr" presetSubtype="0" fill="hold" nodeType="withEffect">
                                  <p:stCondLst>
                                    <p:cond delay="500"/>
                                  </p:stCondLst>
                                  <p:childTnLst>
                                    <p:set>
                                      <p:cBhvr>
                                        <p:cTn id="70" dur="1" fill="hold">
                                          <p:stCondLst>
                                            <p:cond delay="0"/>
                                          </p:stCondLst>
                                        </p:cTn>
                                        <p:tgtEl>
                                          <p:spTgt spid="1048"/>
                                        </p:tgtEl>
                                        <p:attrNameLst>
                                          <p:attrName>style.visibility</p:attrName>
                                        </p:attrNameLst>
                                      </p:cBhvr>
                                      <p:to>
                                        <p:strVal val="visible"/>
                                      </p:to>
                                    </p:set>
                                    <p:animEffect transition="in" filter="fade">
                                      <p:cBhvr>
                                        <p:cTn id="71" dur="1000"/>
                                        <p:tgtEl>
                                          <p:spTgt spid="1048"/>
                                        </p:tgtEl>
                                      </p:cBhvr>
                                    </p:animEffect>
                                  </p:childTnLst>
                                </p:cTn>
                              </p:par>
                              <p:par>
                                <p:cTn id="72" presetID="10" presetClass="entr" presetSubtype="0" fill="hold" nodeType="withEffect">
                                  <p:stCondLst>
                                    <p:cond delay="50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1000"/>
                                        <p:tgtEl>
                                          <p:spTgt spid="44"/>
                                        </p:tgtEl>
                                      </p:cBhvr>
                                    </p:animEffect>
                                  </p:childTnLst>
                                </p:cTn>
                              </p:par>
                              <p:par>
                                <p:cTn id="75" presetID="10" presetClass="entr" presetSubtype="0" fill="hold" nodeType="withEffect">
                                  <p:stCondLst>
                                    <p:cond delay="50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childTnLst>
                                </p:cTn>
                              </p:par>
                              <p:par>
                                <p:cTn id="78" presetID="10" presetClass="entr" presetSubtype="0" fill="hold" nodeType="withEffect">
                                  <p:stCondLst>
                                    <p:cond delay="500"/>
                                  </p:stCondLst>
                                  <p:childTnLst>
                                    <p:set>
                                      <p:cBhvr>
                                        <p:cTn id="79" dur="1" fill="hold">
                                          <p:stCondLst>
                                            <p:cond delay="0"/>
                                          </p:stCondLst>
                                        </p:cTn>
                                        <p:tgtEl>
                                          <p:spTgt spid="1044"/>
                                        </p:tgtEl>
                                        <p:attrNameLst>
                                          <p:attrName>style.visibility</p:attrName>
                                        </p:attrNameLst>
                                      </p:cBhvr>
                                      <p:to>
                                        <p:strVal val="visible"/>
                                      </p:to>
                                    </p:set>
                                    <p:animEffect transition="in" filter="fade">
                                      <p:cBhvr>
                                        <p:cTn id="80" dur="1000"/>
                                        <p:tgtEl>
                                          <p:spTgt spid="1044"/>
                                        </p:tgtEl>
                                      </p:cBhvr>
                                    </p:animEffect>
                                  </p:childTnLst>
                                </p:cTn>
                              </p:par>
                              <p:par>
                                <p:cTn id="81" presetID="10" presetClass="entr" presetSubtype="0" fill="hold" nodeType="withEffect">
                                  <p:stCondLst>
                                    <p:cond delay="50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1000"/>
                                        <p:tgtEl>
                                          <p:spTgt spid="37"/>
                                        </p:tgtEl>
                                      </p:cBhvr>
                                    </p:animEffect>
                                  </p:childTnLst>
                                </p:cTn>
                              </p:par>
                              <p:par>
                                <p:cTn id="84" presetID="10" presetClass="entr" presetSubtype="0" fill="hold" nodeType="withEffect">
                                  <p:stCondLst>
                                    <p:cond delay="50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1000"/>
                                        <p:tgtEl>
                                          <p:spTgt spid="41"/>
                                        </p:tgtEl>
                                      </p:cBhvr>
                                    </p:animEffect>
                                  </p:childTnLst>
                                </p:cTn>
                              </p:par>
                              <p:par>
                                <p:cTn id="87" presetID="10" presetClass="entr" presetSubtype="0" fill="hold" nodeType="withEffect">
                                  <p:stCondLst>
                                    <p:cond delay="50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1000"/>
                                        <p:tgtEl>
                                          <p:spTgt spid="46"/>
                                        </p:tgtEl>
                                      </p:cBhvr>
                                    </p:animEffect>
                                  </p:childTnLst>
                                </p:cTn>
                              </p:par>
                              <p:par>
                                <p:cTn id="90" presetID="10" presetClass="entr" presetSubtype="0" fill="hold" nodeType="withEffect">
                                  <p:stCondLst>
                                    <p:cond delay="500"/>
                                  </p:stCondLst>
                                  <p:childTnLst>
                                    <p:set>
                                      <p:cBhvr>
                                        <p:cTn id="91" dur="1" fill="hold">
                                          <p:stCondLst>
                                            <p:cond delay="0"/>
                                          </p:stCondLst>
                                        </p:cTn>
                                        <p:tgtEl>
                                          <p:spTgt spid="1049"/>
                                        </p:tgtEl>
                                        <p:attrNameLst>
                                          <p:attrName>style.visibility</p:attrName>
                                        </p:attrNameLst>
                                      </p:cBhvr>
                                      <p:to>
                                        <p:strVal val="visible"/>
                                      </p:to>
                                    </p:set>
                                    <p:animEffect transition="in" filter="fade">
                                      <p:cBhvr>
                                        <p:cTn id="92" dur="1000"/>
                                        <p:tgtEl>
                                          <p:spTgt spid="1049"/>
                                        </p:tgtEl>
                                      </p:cBhvr>
                                    </p:animEffect>
                                  </p:childTnLst>
                                </p:cTn>
                              </p:par>
                              <p:par>
                                <p:cTn id="93" presetID="10" presetClass="entr" presetSubtype="0" fill="hold" nodeType="withEffect">
                                  <p:stCondLst>
                                    <p:cond delay="50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childTnLst>
                                </p:cTn>
                              </p:par>
                              <p:par>
                                <p:cTn id="96" presetID="10" presetClass="entr" presetSubtype="0" fill="hold" nodeType="withEffect">
                                  <p:stCondLst>
                                    <p:cond delay="500"/>
                                  </p:stCondLst>
                                  <p:childTnLst>
                                    <p:set>
                                      <p:cBhvr>
                                        <p:cTn id="97" dur="1" fill="hold">
                                          <p:stCondLst>
                                            <p:cond delay="0"/>
                                          </p:stCondLst>
                                        </p:cTn>
                                        <p:tgtEl>
                                          <p:spTgt spid="1050"/>
                                        </p:tgtEl>
                                        <p:attrNameLst>
                                          <p:attrName>style.visibility</p:attrName>
                                        </p:attrNameLst>
                                      </p:cBhvr>
                                      <p:to>
                                        <p:strVal val="visible"/>
                                      </p:to>
                                    </p:set>
                                    <p:animEffect transition="in" filter="fade">
                                      <p:cBhvr>
                                        <p:cTn id="98" dur="1000"/>
                                        <p:tgtEl>
                                          <p:spTgt spid="1050"/>
                                        </p:tgtEl>
                                      </p:cBhvr>
                                    </p:animEffect>
                                  </p:childTnLst>
                                </p:cTn>
                              </p:par>
                              <p:par>
                                <p:cTn id="99" presetID="6" presetClass="entr" presetSubtype="16" fill="hold" nodeType="withEffect">
                                  <p:stCondLst>
                                    <p:cond delay="1000"/>
                                  </p:stCondLst>
                                  <p:childTnLst>
                                    <p:set>
                                      <p:cBhvr>
                                        <p:cTn id="100" dur="1" fill="hold">
                                          <p:stCondLst>
                                            <p:cond delay="0"/>
                                          </p:stCondLst>
                                        </p:cTn>
                                        <p:tgtEl>
                                          <p:spTgt spid="64"/>
                                        </p:tgtEl>
                                        <p:attrNameLst>
                                          <p:attrName>style.visibility</p:attrName>
                                        </p:attrNameLst>
                                      </p:cBhvr>
                                      <p:to>
                                        <p:strVal val="visible"/>
                                      </p:to>
                                    </p:set>
                                    <p:animEffect transition="in" filter="circle(in)">
                                      <p:cBhvr>
                                        <p:cTn id="101"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4499758" y="1118221"/>
            <a:ext cx="4021756" cy="2462129"/>
            <a:chOff x="4499758" y="1337296"/>
            <a:chExt cx="4021756" cy="2462129"/>
          </a:xfrm>
        </p:grpSpPr>
        <p:grpSp>
          <p:nvGrpSpPr>
            <p:cNvPr id="22" name="Group 27"/>
            <p:cNvGrpSpPr>
              <a:grpSpLocks/>
            </p:cNvGrpSpPr>
            <p:nvPr/>
          </p:nvGrpSpPr>
          <p:grpSpPr bwMode="auto">
            <a:xfrm>
              <a:off x="4746683" y="1824208"/>
              <a:ext cx="1276350" cy="911225"/>
              <a:chOff x="0" y="0"/>
              <a:chExt cx="1385" cy="1524"/>
            </a:xfrm>
          </p:grpSpPr>
          <p:sp>
            <p:nvSpPr>
              <p:cNvPr id="23"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24" name="Group 47"/>
              <p:cNvGrpSpPr>
                <a:grpSpLocks/>
              </p:cNvGrpSpPr>
              <p:nvPr/>
            </p:nvGrpSpPr>
            <p:grpSpPr bwMode="auto">
              <a:xfrm>
                <a:off x="16" y="0"/>
                <a:ext cx="1369" cy="1511"/>
                <a:chOff x="16" y="0"/>
                <a:chExt cx="1369" cy="1511"/>
              </a:xfrm>
            </p:grpSpPr>
            <p:sp>
              <p:nvSpPr>
                <p:cNvPr id="25"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26"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31</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Missions</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sp>
          <p:nvSpPr>
            <p:cNvPr id="28" name="Text Box 26"/>
            <p:cNvSpPr txBox="1">
              <a:spLocks noChangeArrowheads="1"/>
            </p:cNvSpPr>
            <p:nvPr/>
          </p:nvSpPr>
          <p:spPr bwMode="auto">
            <a:xfrm>
              <a:off x="4499758" y="1337296"/>
              <a:ext cx="3649878" cy="46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smtClean="0">
                  <a:ln>
                    <a:noFill/>
                  </a:ln>
                  <a:solidFill>
                    <a:srgbClr val="595959"/>
                  </a:solidFill>
                  <a:effectLst/>
                  <a:latin typeface="Arial" pitchFamily="34" charset="0"/>
                  <a:ea typeface="Times New Roman" pitchFamily="18" charset="0"/>
                  <a:cs typeface="Arial" pitchFamily="34" charset="0"/>
                </a:rPr>
                <a:t>Grand thème : Vie quotidienne des chercheurs</a:t>
              </a:r>
              <a:endParaRPr kumimoji="0" lang="fr-FR" altLang="fr-FR" sz="1800" b="0" i="0" u="sng" strike="noStrike" cap="none" normalizeH="0" baseline="0" smtClean="0">
                <a:ln>
                  <a:noFill/>
                </a:ln>
                <a:solidFill>
                  <a:schemeClr val="tx1"/>
                </a:solidFill>
                <a:effectLst/>
                <a:latin typeface="Arial" pitchFamily="34" charset="0"/>
                <a:cs typeface="Arial" pitchFamily="34" charset="0"/>
              </a:endParaRPr>
            </a:p>
          </p:txBody>
        </p:sp>
        <p:grpSp>
          <p:nvGrpSpPr>
            <p:cNvPr id="48130" name="Group 21"/>
            <p:cNvGrpSpPr>
              <a:grpSpLocks/>
            </p:cNvGrpSpPr>
            <p:nvPr/>
          </p:nvGrpSpPr>
          <p:grpSpPr bwMode="auto">
            <a:xfrm>
              <a:off x="5761742" y="1705441"/>
              <a:ext cx="1276350" cy="911225"/>
              <a:chOff x="0" y="0"/>
              <a:chExt cx="1385" cy="1524"/>
            </a:xfrm>
          </p:grpSpPr>
          <p:sp>
            <p:nvSpPr>
              <p:cNvPr id="48132"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33" name="Group 47"/>
              <p:cNvGrpSpPr>
                <a:grpSpLocks/>
              </p:cNvGrpSpPr>
              <p:nvPr/>
            </p:nvGrpSpPr>
            <p:grpSpPr bwMode="auto">
              <a:xfrm>
                <a:off x="16" y="0"/>
                <a:ext cx="1369" cy="1511"/>
                <a:chOff x="16" y="0"/>
                <a:chExt cx="1369" cy="1511"/>
              </a:xfrm>
            </p:grpSpPr>
            <p:sp>
              <p:nvSpPr>
                <p:cNvPr id="48134"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35"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32</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Moyens techniques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et humains</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36" name="Group 16"/>
            <p:cNvGrpSpPr>
              <a:grpSpLocks/>
            </p:cNvGrpSpPr>
            <p:nvPr/>
          </p:nvGrpSpPr>
          <p:grpSpPr bwMode="auto">
            <a:xfrm>
              <a:off x="6869171" y="1893640"/>
              <a:ext cx="1276350" cy="911225"/>
              <a:chOff x="0" y="0"/>
              <a:chExt cx="1385" cy="1524"/>
            </a:xfrm>
          </p:grpSpPr>
          <p:sp>
            <p:nvSpPr>
              <p:cNvPr id="48146"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47" name="Group 47"/>
              <p:cNvGrpSpPr>
                <a:grpSpLocks/>
              </p:cNvGrpSpPr>
              <p:nvPr/>
            </p:nvGrpSpPr>
            <p:grpSpPr bwMode="auto">
              <a:xfrm>
                <a:off x="16" y="0"/>
                <a:ext cx="1369" cy="1511"/>
                <a:chOff x="16" y="0"/>
                <a:chExt cx="1369" cy="1511"/>
              </a:xfrm>
            </p:grpSpPr>
            <p:sp>
              <p:nvSpPr>
                <p:cNvPr id="48152"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54"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33</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t>Collaborations/</a:t>
                  </a: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comp</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tition/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environnement scientifique</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55" name="Group 11"/>
            <p:cNvGrpSpPr>
              <a:grpSpLocks/>
            </p:cNvGrpSpPr>
            <p:nvPr/>
          </p:nvGrpSpPr>
          <p:grpSpPr bwMode="auto">
            <a:xfrm>
              <a:off x="4887934" y="2668208"/>
              <a:ext cx="1276350" cy="911225"/>
              <a:chOff x="0" y="0"/>
              <a:chExt cx="1385" cy="1524"/>
            </a:xfrm>
          </p:grpSpPr>
          <p:sp>
            <p:nvSpPr>
              <p:cNvPr id="48156"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57" name="Group 47"/>
              <p:cNvGrpSpPr>
                <a:grpSpLocks/>
              </p:cNvGrpSpPr>
              <p:nvPr/>
            </p:nvGrpSpPr>
            <p:grpSpPr bwMode="auto">
              <a:xfrm>
                <a:off x="16" y="0"/>
                <a:ext cx="1369" cy="1511"/>
                <a:chOff x="16" y="0"/>
                <a:chExt cx="1369" cy="1511"/>
              </a:xfrm>
            </p:grpSpPr>
            <p:sp>
              <p:nvSpPr>
                <p:cNvPr id="48158"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59"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34</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Valorisation/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diffusion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transfert</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60" name="Group 6"/>
            <p:cNvGrpSpPr>
              <a:grpSpLocks/>
            </p:cNvGrpSpPr>
            <p:nvPr/>
          </p:nvGrpSpPr>
          <p:grpSpPr bwMode="auto">
            <a:xfrm>
              <a:off x="6023033" y="2780916"/>
              <a:ext cx="1276350" cy="911225"/>
              <a:chOff x="0" y="0"/>
              <a:chExt cx="1385" cy="1524"/>
            </a:xfrm>
          </p:grpSpPr>
          <p:sp>
            <p:nvSpPr>
              <p:cNvPr id="48161"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62" name="Group 47"/>
              <p:cNvGrpSpPr>
                <a:grpSpLocks/>
              </p:cNvGrpSpPr>
              <p:nvPr/>
            </p:nvGrpSpPr>
            <p:grpSpPr bwMode="auto">
              <a:xfrm>
                <a:off x="16" y="0"/>
                <a:ext cx="1369" cy="1511"/>
                <a:chOff x="16" y="0"/>
                <a:chExt cx="1369" cy="1511"/>
              </a:xfrm>
            </p:grpSpPr>
            <p:sp>
              <p:nvSpPr>
                <p:cNvPr id="48163"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64"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35</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Modalit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adaptation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au changement</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65" name="Group 1"/>
            <p:cNvGrpSpPr>
              <a:grpSpLocks/>
            </p:cNvGrpSpPr>
            <p:nvPr/>
          </p:nvGrpSpPr>
          <p:grpSpPr bwMode="auto">
            <a:xfrm>
              <a:off x="7245164" y="2888200"/>
              <a:ext cx="1276350" cy="911225"/>
              <a:chOff x="0" y="0"/>
              <a:chExt cx="1385" cy="1524"/>
            </a:xfrm>
          </p:grpSpPr>
          <p:sp>
            <p:nvSpPr>
              <p:cNvPr id="48166" name="Freeform 27"/>
              <p:cNvSpPr>
                <a:spLocks/>
              </p:cNvSpPr>
              <p:nvPr/>
            </p:nvSpPr>
            <p:spPr bwMode="auto">
              <a:xfrm>
                <a:off x="0" y="45"/>
                <a:ext cx="816" cy="1479"/>
              </a:xfrm>
              <a:custGeom>
                <a:avLst/>
                <a:gdLst>
                  <a:gd name="T0" fmla="*/ 4 w 1051"/>
                  <a:gd name="T1" fmla="*/ 0 h 1137"/>
                  <a:gd name="T2" fmla="*/ 2 w 1051"/>
                  <a:gd name="T3" fmla="*/ 282 h 1137"/>
                  <a:gd name="T4" fmla="*/ 0 w 1051"/>
                  <a:gd name="T5" fmla="*/ 550 h 1137"/>
                  <a:gd name="T6" fmla="*/ 4 w 1051"/>
                  <a:gd name="T7" fmla="*/ 855 h 1137"/>
                  <a:gd name="T8" fmla="*/ 7 w 1051"/>
                  <a:gd name="T9" fmla="*/ 1112 h 1137"/>
                  <a:gd name="T10" fmla="*/ 12 w 1051"/>
                  <a:gd name="T11" fmla="*/ 1333 h 1137"/>
                  <a:gd name="T12" fmla="*/ 19 w 1051"/>
                  <a:gd name="T13" fmla="*/ 1514 h 1137"/>
                  <a:gd name="T14" fmla="*/ 24 w 1051"/>
                  <a:gd name="T15" fmla="*/ 1644 h 1137"/>
                  <a:gd name="T16" fmla="*/ 33 w 1051"/>
                  <a:gd name="T17" fmla="*/ 1763 h 1137"/>
                  <a:gd name="T18" fmla="*/ 42 w 1051"/>
                  <a:gd name="T19" fmla="*/ 1839 h 1137"/>
                  <a:gd name="T20" fmla="*/ 49 w 1051"/>
                  <a:gd name="T21" fmla="*/ 1890 h 1137"/>
                  <a:gd name="T22" fmla="*/ 58 w 1051"/>
                  <a:gd name="T23" fmla="*/ 1924 h 1137"/>
                  <a:gd name="T24" fmla="*/ 634 w 1051"/>
                  <a:gd name="T25" fmla="*/ 1839 h 1137"/>
                  <a:gd name="T26" fmla="*/ 624 w 1051"/>
                  <a:gd name="T27" fmla="*/ 1811 h 1137"/>
                  <a:gd name="T28" fmla="*/ 614 w 1051"/>
                  <a:gd name="T29" fmla="*/ 1750 h 1137"/>
                  <a:gd name="T30" fmla="*/ 604 w 1051"/>
                  <a:gd name="T31" fmla="*/ 1661 h 1137"/>
                  <a:gd name="T32" fmla="*/ 595 w 1051"/>
                  <a:gd name="T33" fmla="*/ 1560 h 1137"/>
                  <a:gd name="T34" fmla="*/ 584 w 1051"/>
                  <a:gd name="T35" fmla="*/ 1394 h 1137"/>
                  <a:gd name="T36" fmla="*/ 575 w 1051"/>
                  <a:gd name="T37" fmla="*/ 1181 h 1137"/>
                  <a:gd name="T38" fmla="*/ 567 w 1051"/>
                  <a:gd name="T39" fmla="*/ 894 h 1137"/>
                  <a:gd name="T40" fmla="*/ 561 w 1051"/>
                  <a:gd name="T41" fmla="*/ 619 h 1137"/>
                  <a:gd name="T42" fmla="*/ 560 w 1051"/>
                  <a:gd name="T43" fmla="*/ 337 h 1137"/>
                  <a:gd name="T44" fmla="*/ 562 w 1051"/>
                  <a:gd name="T45" fmla="*/ 4 h 1137"/>
                  <a:gd name="T46" fmla="*/ 4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67" name="Group 47"/>
              <p:cNvGrpSpPr>
                <a:grpSpLocks/>
              </p:cNvGrpSpPr>
              <p:nvPr/>
            </p:nvGrpSpPr>
            <p:grpSpPr bwMode="auto">
              <a:xfrm>
                <a:off x="16" y="0"/>
                <a:ext cx="1369" cy="1511"/>
                <a:chOff x="16" y="0"/>
                <a:chExt cx="1369" cy="1511"/>
              </a:xfrm>
            </p:grpSpPr>
            <p:sp>
              <p:nvSpPr>
                <p:cNvPr id="48168" name="Freeform 28"/>
                <p:cNvSpPr>
                  <a:spLocks/>
                </p:cNvSpPr>
                <p:nvPr/>
              </p:nvSpPr>
              <p:spPr bwMode="auto">
                <a:xfrm>
                  <a:off x="76" y="1373"/>
                  <a:ext cx="1257" cy="138"/>
                </a:xfrm>
                <a:custGeom>
                  <a:avLst/>
                  <a:gdLst>
                    <a:gd name="T0" fmla="*/ 1228 w 1230"/>
                    <a:gd name="T1" fmla="*/ 0 h 138"/>
                    <a:gd name="T2" fmla="*/ 1285 w 1230"/>
                    <a:gd name="T3" fmla="*/ 78 h 138"/>
                    <a:gd name="T4" fmla="*/ 0 w 1230"/>
                    <a:gd name="T5" fmla="*/ 138 h 138"/>
                    <a:gd name="T6" fmla="*/ 0 w 1230"/>
                    <a:gd name="T7" fmla="*/ 42 h 138"/>
                    <a:gd name="T8" fmla="*/ 1228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69" name="Freeform 23"/>
                <p:cNvSpPr>
                  <a:spLocks/>
                </p:cNvSpPr>
                <p:nvPr/>
              </p:nvSpPr>
              <p:spPr bwMode="auto">
                <a:xfrm>
                  <a:off x="16" y="0"/>
                  <a:ext cx="1369" cy="1449"/>
                </a:xfrm>
                <a:custGeom>
                  <a:avLst/>
                  <a:gdLst>
                    <a:gd name="T0" fmla="*/ 10 w 1051"/>
                    <a:gd name="T1" fmla="*/ 0 h 1137"/>
                    <a:gd name="T2" fmla="*/ 4 w 1051"/>
                    <a:gd name="T3" fmla="*/ 271 h 1137"/>
                    <a:gd name="T4" fmla="*/ 0 w 1051"/>
                    <a:gd name="T5" fmla="*/ 528 h 1137"/>
                    <a:gd name="T6" fmla="*/ 10 w 1051"/>
                    <a:gd name="T7" fmla="*/ 821 h 1137"/>
                    <a:gd name="T8" fmla="*/ 18 w 1051"/>
                    <a:gd name="T9" fmla="*/ 1067 h 1137"/>
                    <a:gd name="T10" fmla="*/ 33 w 1051"/>
                    <a:gd name="T11" fmla="*/ 1280 h 1137"/>
                    <a:gd name="T12" fmla="*/ 55 w 1051"/>
                    <a:gd name="T13" fmla="*/ 1454 h 1137"/>
                    <a:gd name="T14" fmla="*/ 68 w 1051"/>
                    <a:gd name="T15" fmla="*/ 1579 h 1137"/>
                    <a:gd name="T16" fmla="*/ 94 w 1051"/>
                    <a:gd name="T17" fmla="*/ 1692 h 1137"/>
                    <a:gd name="T18" fmla="*/ 119 w 1051"/>
                    <a:gd name="T19" fmla="*/ 1765 h 1137"/>
                    <a:gd name="T20" fmla="*/ 138 w 1051"/>
                    <a:gd name="T21" fmla="*/ 1815 h 1137"/>
                    <a:gd name="T22" fmla="*/ 163 w 1051"/>
                    <a:gd name="T23" fmla="*/ 1847 h 1137"/>
                    <a:gd name="T24" fmla="*/ 1783 w 1051"/>
                    <a:gd name="T25" fmla="*/ 1765 h 1137"/>
                    <a:gd name="T26" fmla="*/ 1757 w 1051"/>
                    <a:gd name="T27" fmla="*/ 1738 h 1137"/>
                    <a:gd name="T28" fmla="*/ 1729 w 1051"/>
                    <a:gd name="T29" fmla="*/ 1680 h 1137"/>
                    <a:gd name="T30" fmla="*/ 1700 w 1051"/>
                    <a:gd name="T31" fmla="*/ 1594 h 1137"/>
                    <a:gd name="T32" fmla="*/ 1675 w 1051"/>
                    <a:gd name="T33" fmla="*/ 1497 h 1137"/>
                    <a:gd name="T34" fmla="*/ 1643 w 1051"/>
                    <a:gd name="T35" fmla="*/ 1338 h 1137"/>
                    <a:gd name="T36" fmla="*/ 1616 w 1051"/>
                    <a:gd name="T37" fmla="*/ 1134 h 1137"/>
                    <a:gd name="T38" fmla="*/ 1594 w 1051"/>
                    <a:gd name="T39" fmla="*/ 858 h 1137"/>
                    <a:gd name="T40" fmla="*/ 1580 w 1051"/>
                    <a:gd name="T41" fmla="*/ 594 h 1137"/>
                    <a:gd name="T42" fmla="*/ 1576 w 1051"/>
                    <a:gd name="T43" fmla="*/ 324 h 1137"/>
                    <a:gd name="T44" fmla="*/ 1583 w 1051"/>
                    <a:gd name="T45" fmla="*/ 4 h 1137"/>
                    <a:gd name="T46" fmla="*/ 10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7F4D8"/>
                    </a:gs>
                    <a:gs pos="100000">
                      <a:srgbClr val="D8EEC0"/>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36</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t>Organisation </a:t>
                  </a:r>
                  <a:b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t>et gestion des collectifs/ place de l</a:t>
                  </a:r>
                  <a:r>
                    <a:rPr kumimoji="0" lang="fr-FR" altLang="fr-FR" sz="1400" b="1" i="1" u="none" strike="noStrike" cap="none" spc="-40" normalizeH="0" smtClean="0">
                      <a:ln>
                        <a:noFill/>
                      </a:ln>
                      <a:solidFill>
                        <a:srgbClr val="000000"/>
                      </a:solidFill>
                      <a:effectLst/>
                      <a:latin typeface="Arial"/>
                      <a:ea typeface="Times New Roman" pitchFamily="18" charset="0"/>
                      <a:cs typeface="Arial" pitchFamily="34" charset="0"/>
                    </a:rPr>
                    <a:t>’</a:t>
                  </a:r>
                  <a:r>
                    <a:rPr kumimoji="0" lang="fr-FR" altLang="fr-FR" sz="1400" b="1" i="1" u="none" strike="noStrike" cap="none" spc="-40" normalizeH="0" smtClean="0">
                      <a:ln>
                        <a:noFill/>
                      </a:ln>
                      <a:solidFill>
                        <a:srgbClr val="000000"/>
                      </a:solidFill>
                      <a:effectLst/>
                      <a:latin typeface="Arial Narrow" pitchFamily="34" charset="0"/>
                      <a:ea typeface="Times New Roman" pitchFamily="18" charset="0"/>
                      <a:cs typeface="Arial" pitchFamily="34" charset="0"/>
                    </a:rPr>
                    <a:t>individu</a:t>
                  </a:r>
                  <a:endParaRPr kumimoji="0" lang="fr-FR" altLang="fr-FR" sz="1400" b="1" i="0" u="none" strike="noStrike" cap="none" spc="-40" normalizeH="0" smtClean="0">
                    <a:ln>
                      <a:noFill/>
                    </a:ln>
                    <a:solidFill>
                      <a:schemeClr val="tx1"/>
                    </a:solidFill>
                    <a:effectLst/>
                    <a:latin typeface="Arial" pitchFamily="34" charset="0"/>
                    <a:cs typeface="Arial" pitchFamily="34" charset="0"/>
                  </a:endParaRPr>
                </a:p>
              </p:txBody>
            </p:sp>
          </p:grpSp>
        </p:grpSp>
      </p:grpSp>
      <p:grpSp>
        <p:nvGrpSpPr>
          <p:cNvPr id="18" name="Groupe 17"/>
          <p:cNvGrpSpPr/>
          <p:nvPr/>
        </p:nvGrpSpPr>
        <p:grpSpPr>
          <a:xfrm>
            <a:off x="239384" y="1143559"/>
            <a:ext cx="3737001" cy="2656718"/>
            <a:chOff x="239384" y="1362634"/>
            <a:chExt cx="3737001" cy="2656718"/>
          </a:xfrm>
        </p:grpSpPr>
        <p:grpSp>
          <p:nvGrpSpPr>
            <p:cNvPr id="4110" name="Group 73"/>
            <p:cNvGrpSpPr>
              <a:grpSpLocks/>
            </p:cNvGrpSpPr>
            <p:nvPr/>
          </p:nvGrpSpPr>
          <p:grpSpPr bwMode="auto">
            <a:xfrm>
              <a:off x="2739723" y="3101777"/>
              <a:ext cx="1236662" cy="917575"/>
              <a:chOff x="0" y="0"/>
              <a:chExt cx="1385" cy="1524"/>
            </a:xfrm>
          </p:grpSpPr>
          <p:sp>
            <p:nvSpPr>
              <p:cNvPr id="411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12" name="Group 47"/>
              <p:cNvGrpSpPr>
                <a:grpSpLocks/>
              </p:cNvGrpSpPr>
              <p:nvPr/>
            </p:nvGrpSpPr>
            <p:grpSpPr bwMode="auto">
              <a:xfrm>
                <a:off x="16" y="0"/>
                <a:ext cx="1369" cy="1511"/>
                <a:chOff x="16" y="0"/>
                <a:chExt cx="1369" cy="1511"/>
              </a:xfrm>
            </p:grpSpPr>
            <p:sp>
              <p:nvSpPr>
                <p:cNvPr id="411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1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16</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Justification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 la recherche</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sp>
          <p:nvSpPr>
            <p:cNvPr id="2" name="Text Box 98"/>
            <p:cNvSpPr txBox="1">
              <a:spLocks noChangeArrowheads="1"/>
            </p:cNvSpPr>
            <p:nvPr/>
          </p:nvSpPr>
          <p:spPr bwMode="auto">
            <a:xfrm>
              <a:off x="409183" y="1362634"/>
              <a:ext cx="2604848" cy="5707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smtClean="0">
                  <a:ln>
                    <a:noFill/>
                  </a:ln>
                  <a:solidFill>
                    <a:srgbClr val="595959"/>
                  </a:solidFill>
                  <a:effectLst/>
                  <a:latin typeface="Arial" pitchFamily="34" charset="0"/>
                  <a:ea typeface="Times New Roman" pitchFamily="18" charset="0"/>
                  <a:cs typeface="Arial" pitchFamily="34" charset="0"/>
                </a:rPr>
                <a:t>Grand thème : demande de recherche et financement</a:t>
              </a:r>
              <a:endParaRPr kumimoji="0" lang="fr-FR" altLang="fr-FR" sz="1800" b="0" i="0" u="sng" strike="noStrike" cap="none" normalizeH="0" baseline="0" smtClean="0">
                <a:ln>
                  <a:noFill/>
                </a:ln>
                <a:solidFill>
                  <a:schemeClr val="tx1"/>
                </a:solidFill>
                <a:effectLst/>
                <a:latin typeface="Arial" pitchFamily="34" charset="0"/>
                <a:cs typeface="Arial" pitchFamily="34" charset="0"/>
              </a:endParaRPr>
            </a:p>
          </p:txBody>
        </p:sp>
        <p:grpSp>
          <p:nvGrpSpPr>
            <p:cNvPr id="3" name="Group 49"/>
            <p:cNvGrpSpPr>
              <a:grpSpLocks/>
            </p:cNvGrpSpPr>
            <p:nvPr/>
          </p:nvGrpSpPr>
          <p:grpSpPr bwMode="auto">
            <a:xfrm>
              <a:off x="239384" y="2077150"/>
              <a:ext cx="1236663" cy="917575"/>
              <a:chOff x="0" y="0"/>
              <a:chExt cx="1385" cy="1524"/>
            </a:xfrm>
          </p:grpSpPr>
          <p:sp>
            <p:nvSpPr>
              <p:cNvPr id="4"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5" name="Group 47"/>
              <p:cNvGrpSpPr>
                <a:grpSpLocks/>
              </p:cNvGrpSpPr>
              <p:nvPr/>
            </p:nvGrpSpPr>
            <p:grpSpPr bwMode="auto">
              <a:xfrm>
                <a:off x="16" y="0"/>
                <a:ext cx="1369" cy="1511"/>
                <a:chOff x="16" y="0"/>
                <a:chExt cx="1369" cy="1511"/>
              </a:xfrm>
            </p:grpSpPr>
            <p:sp>
              <p:nvSpPr>
                <p:cNvPr id="6"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7"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11</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Priorit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 recherche</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30" name="Group 88"/>
            <p:cNvGrpSpPr>
              <a:grpSpLocks/>
            </p:cNvGrpSpPr>
            <p:nvPr/>
          </p:nvGrpSpPr>
          <p:grpSpPr bwMode="auto">
            <a:xfrm>
              <a:off x="1347305" y="1957456"/>
              <a:ext cx="1236662" cy="917575"/>
              <a:chOff x="0" y="0"/>
              <a:chExt cx="1385" cy="1524"/>
            </a:xfrm>
          </p:grpSpPr>
          <p:sp>
            <p:nvSpPr>
              <p:cNvPr id="3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096" name="Group 47"/>
              <p:cNvGrpSpPr>
                <a:grpSpLocks/>
              </p:cNvGrpSpPr>
              <p:nvPr/>
            </p:nvGrpSpPr>
            <p:grpSpPr bwMode="auto">
              <a:xfrm>
                <a:off x="16" y="0"/>
                <a:ext cx="1369" cy="1511"/>
                <a:chOff x="16" y="0"/>
                <a:chExt cx="1369" cy="1511"/>
              </a:xfrm>
            </p:grpSpPr>
            <p:sp>
              <p:nvSpPr>
                <p:cNvPr id="4097"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098"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12</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Nature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des demandes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 recherche</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099" name="Group 83"/>
            <p:cNvGrpSpPr>
              <a:grpSpLocks/>
            </p:cNvGrpSpPr>
            <p:nvPr/>
          </p:nvGrpSpPr>
          <p:grpSpPr bwMode="auto">
            <a:xfrm>
              <a:off x="2495700" y="2273232"/>
              <a:ext cx="1236662" cy="917575"/>
              <a:chOff x="0" y="0"/>
              <a:chExt cx="1385" cy="1524"/>
            </a:xfrm>
          </p:grpSpPr>
          <p:sp>
            <p:nvSpPr>
              <p:cNvPr id="4100"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01" name="Group 47"/>
              <p:cNvGrpSpPr>
                <a:grpSpLocks/>
              </p:cNvGrpSpPr>
              <p:nvPr/>
            </p:nvGrpSpPr>
            <p:grpSpPr bwMode="auto">
              <a:xfrm>
                <a:off x="16" y="0"/>
                <a:ext cx="1369" cy="1511"/>
                <a:chOff x="16" y="0"/>
                <a:chExt cx="1369" cy="1511"/>
              </a:xfrm>
            </p:grpSpPr>
            <p:sp>
              <p:nvSpPr>
                <p:cNvPr id="410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0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13</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Sources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et montants (financement)</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105" name="Group 78"/>
            <p:cNvGrpSpPr>
              <a:grpSpLocks/>
            </p:cNvGrpSpPr>
            <p:nvPr/>
          </p:nvGrpSpPr>
          <p:grpSpPr bwMode="auto">
            <a:xfrm>
              <a:off x="396815" y="3008177"/>
              <a:ext cx="1236662" cy="917575"/>
              <a:chOff x="0" y="0"/>
              <a:chExt cx="1385" cy="1524"/>
            </a:xfrm>
          </p:grpSpPr>
          <p:sp>
            <p:nvSpPr>
              <p:cNvPr id="410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07" name="Group 47"/>
              <p:cNvGrpSpPr>
                <a:grpSpLocks/>
              </p:cNvGrpSpPr>
              <p:nvPr/>
            </p:nvGrpSpPr>
            <p:grpSpPr bwMode="auto">
              <a:xfrm>
                <a:off x="16" y="0"/>
                <a:ext cx="1369" cy="1511"/>
                <a:chOff x="16" y="0"/>
                <a:chExt cx="1369" cy="1511"/>
              </a:xfrm>
            </p:grpSpPr>
            <p:sp>
              <p:nvSpPr>
                <p:cNvPr id="410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0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14</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R</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è</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gles</a:t>
                  </a:r>
                </a:p>
                <a:p>
                  <a:pPr marL="0" marR="0" lvl="0" indent="0"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 (financement)</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205" name="Group 68"/>
            <p:cNvGrpSpPr>
              <a:grpSpLocks/>
            </p:cNvGrpSpPr>
            <p:nvPr/>
          </p:nvGrpSpPr>
          <p:grpSpPr bwMode="auto">
            <a:xfrm>
              <a:off x="1565617" y="2937527"/>
              <a:ext cx="1236663" cy="917575"/>
              <a:chOff x="0" y="0"/>
              <a:chExt cx="1385" cy="1524"/>
            </a:xfrm>
          </p:grpSpPr>
          <p:sp>
            <p:nvSpPr>
              <p:cNvPr id="4820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207" name="Group 47"/>
              <p:cNvGrpSpPr>
                <a:grpSpLocks/>
              </p:cNvGrpSpPr>
              <p:nvPr/>
            </p:nvGrpSpPr>
            <p:grpSpPr bwMode="auto">
              <a:xfrm>
                <a:off x="16" y="0"/>
                <a:ext cx="1369" cy="1511"/>
                <a:chOff x="16" y="0"/>
                <a:chExt cx="1369" cy="1511"/>
              </a:xfrm>
            </p:grpSpPr>
            <p:sp>
              <p:nvSpPr>
                <p:cNvPr id="4820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20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FFB8"/>
                    </a:gs>
                    <a:gs pos="100000">
                      <a:srgbClr val="FFFF99"/>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15</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Autonomie</a:t>
                  </a: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grpSp>
        <p:nvGrpSpPr>
          <p:cNvPr id="21" name="Groupe 20"/>
          <p:cNvGrpSpPr/>
          <p:nvPr/>
        </p:nvGrpSpPr>
        <p:grpSpPr>
          <a:xfrm>
            <a:off x="83410" y="4199613"/>
            <a:ext cx="3703241" cy="2454613"/>
            <a:chOff x="83410" y="4199613"/>
            <a:chExt cx="3703241" cy="2454613"/>
          </a:xfrm>
        </p:grpSpPr>
        <p:grpSp>
          <p:nvGrpSpPr>
            <p:cNvPr id="8" name="Group 63"/>
            <p:cNvGrpSpPr>
              <a:grpSpLocks/>
            </p:cNvGrpSpPr>
            <p:nvPr/>
          </p:nvGrpSpPr>
          <p:grpSpPr bwMode="auto">
            <a:xfrm>
              <a:off x="183024" y="4940068"/>
              <a:ext cx="1341437" cy="890588"/>
              <a:chOff x="0" y="0"/>
              <a:chExt cx="1385" cy="1524"/>
            </a:xfrm>
          </p:grpSpPr>
          <p:sp>
            <p:nvSpPr>
              <p:cNvPr id="9"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10" name="Group 47"/>
              <p:cNvGrpSpPr>
                <a:grpSpLocks/>
              </p:cNvGrpSpPr>
              <p:nvPr/>
            </p:nvGrpSpPr>
            <p:grpSpPr bwMode="auto">
              <a:xfrm>
                <a:off x="16" y="0"/>
                <a:ext cx="1369" cy="1511"/>
                <a:chOff x="16" y="0"/>
                <a:chExt cx="1369" cy="1511"/>
              </a:xfrm>
            </p:grpSpPr>
            <p:sp>
              <p:nvSpPr>
                <p:cNvPr id="11"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12"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21</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Statut</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sp>
          <p:nvSpPr>
            <p:cNvPr id="27" name="Text Box 62"/>
            <p:cNvSpPr txBox="1">
              <a:spLocks noChangeArrowheads="1"/>
            </p:cNvSpPr>
            <p:nvPr/>
          </p:nvSpPr>
          <p:spPr bwMode="auto">
            <a:xfrm>
              <a:off x="83410" y="4199613"/>
              <a:ext cx="3256394" cy="6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smtClean="0">
                  <a:ln>
                    <a:noFill/>
                  </a:ln>
                  <a:solidFill>
                    <a:srgbClr val="595959"/>
                  </a:solidFill>
                  <a:effectLst/>
                  <a:latin typeface="Arial" pitchFamily="34" charset="0"/>
                  <a:ea typeface="Times New Roman" pitchFamily="18" charset="0"/>
                  <a:cs typeface="Arial" pitchFamily="34" charset="0"/>
                </a:rPr>
                <a:t>Grand thème : Populations de chercheurs, recrutements et carrières</a:t>
              </a:r>
              <a:endParaRPr kumimoji="0" lang="fr-FR" altLang="fr-FR" sz="1800" b="0" i="0" u="sng" strike="noStrike" cap="none" normalizeH="0" baseline="0" smtClean="0">
                <a:ln>
                  <a:noFill/>
                </a:ln>
                <a:solidFill>
                  <a:schemeClr val="tx1"/>
                </a:solidFill>
                <a:effectLst/>
                <a:latin typeface="Arial" pitchFamily="34" charset="0"/>
                <a:cs typeface="Arial" pitchFamily="34" charset="0"/>
              </a:endParaRPr>
            </a:p>
          </p:txBody>
        </p:sp>
        <p:grpSp>
          <p:nvGrpSpPr>
            <p:cNvPr id="4115" name="Group 57"/>
            <p:cNvGrpSpPr>
              <a:grpSpLocks/>
            </p:cNvGrpSpPr>
            <p:nvPr/>
          </p:nvGrpSpPr>
          <p:grpSpPr bwMode="auto">
            <a:xfrm>
              <a:off x="1093382" y="4724847"/>
              <a:ext cx="1341437" cy="890587"/>
              <a:chOff x="0" y="0"/>
              <a:chExt cx="1385" cy="1524"/>
            </a:xfrm>
          </p:grpSpPr>
          <p:sp>
            <p:nvSpPr>
              <p:cNvPr id="411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17" name="Group 47"/>
              <p:cNvGrpSpPr>
                <a:grpSpLocks/>
              </p:cNvGrpSpPr>
              <p:nvPr/>
            </p:nvGrpSpPr>
            <p:grpSpPr bwMode="auto">
              <a:xfrm>
                <a:off x="16" y="0"/>
                <a:ext cx="1369" cy="1511"/>
                <a:chOff x="16" y="0"/>
                <a:chExt cx="1369" cy="1511"/>
              </a:xfrm>
            </p:grpSpPr>
            <p:sp>
              <p:nvSpPr>
                <p:cNvPr id="411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1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22</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spc="-70" normalizeH="0" smtClean="0">
                      <a:ln>
                        <a:noFill/>
                      </a:ln>
                      <a:solidFill>
                        <a:srgbClr val="000000"/>
                      </a:solidFill>
                      <a:effectLst/>
                      <a:latin typeface="Arial Narrow" pitchFamily="34" charset="0"/>
                      <a:ea typeface="Times New Roman" pitchFamily="18" charset="0"/>
                      <a:cs typeface="Arial" pitchFamily="34" charset="0"/>
                    </a:rPr>
                    <a:t>Reconnaissance</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 </a:t>
                  </a: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valuation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r</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mun</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ration</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120" name="Group 125"/>
            <p:cNvGrpSpPr>
              <a:grpSpLocks/>
            </p:cNvGrpSpPr>
            <p:nvPr/>
          </p:nvGrpSpPr>
          <p:grpSpPr bwMode="auto">
            <a:xfrm>
              <a:off x="545195" y="5730257"/>
              <a:ext cx="1341437" cy="890588"/>
              <a:chOff x="0" y="0"/>
              <a:chExt cx="1385" cy="1524"/>
            </a:xfrm>
          </p:grpSpPr>
          <p:sp>
            <p:nvSpPr>
              <p:cNvPr id="412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22" name="Group 47"/>
              <p:cNvGrpSpPr>
                <a:grpSpLocks/>
              </p:cNvGrpSpPr>
              <p:nvPr/>
            </p:nvGrpSpPr>
            <p:grpSpPr bwMode="auto">
              <a:xfrm>
                <a:off x="16" y="0"/>
                <a:ext cx="1369" cy="1511"/>
                <a:chOff x="16" y="0"/>
                <a:chExt cx="1369" cy="1511"/>
              </a:xfrm>
            </p:grpSpPr>
            <p:sp>
              <p:nvSpPr>
                <p:cNvPr id="412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12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24</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Profils/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comp</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tences/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formation</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125" name="Group 120"/>
            <p:cNvGrpSpPr>
              <a:grpSpLocks/>
            </p:cNvGrpSpPr>
            <p:nvPr/>
          </p:nvGrpSpPr>
          <p:grpSpPr bwMode="auto">
            <a:xfrm>
              <a:off x="1756352" y="5763639"/>
              <a:ext cx="1341437" cy="890587"/>
              <a:chOff x="0" y="0"/>
              <a:chExt cx="1385" cy="1524"/>
            </a:xfrm>
          </p:grpSpPr>
          <p:sp>
            <p:nvSpPr>
              <p:cNvPr id="412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127" name="Group 47"/>
              <p:cNvGrpSpPr>
                <a:grpSpLocks/>
              </p:cNvGrpSpPr>
              <p:nvPr/>
            </p:nvGrpSpPr>
            <p:grpSpPr bwMode="auto">
              <a:xfrm>
                <a:off x="16" y="0"/>
                <a:ext cx="1369" cy="1511"/>
                <a:chOff x="16" y="0"/>
                <a:chExt cx="1369" cy="1511"/>
              </a:xfrm>
            </p:grpSpPr>
            <p:sp>
              <p:nvSpPr>
                <p:cNvPr id="4812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2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25</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mographie</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des chercheurs</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210" name="Group 52"/>
            <p:cNvGrpSpPr>
              <a:grpSpLocks/>
            </p:cNvGrpSpPr>
            <p:nvPr/>
          </p:nvGrpSpPr>
          <p:grpSpPr bwMode="auto">
            <a:xfrm>
              <a:off x="2392826" y="4961983"/>
              <a:ext cx="1393825" cy="890587"/>
              <a:chOff x="0" y="0"/>
              <a:chExt cx="1385" cy="1524"/>
            </a:xfrm>
          </p:grpSpPr>
          <p:sp>
            <p:nvSpPr>
              <p:cNvPr id="4821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212" name="Group 47"/>
              <p:cNvGrpSpPr>
                <a:grpSpLocks/>
              </p:cNvGrpSpPr>
              <p:nvPr/>
            </p:nvGrpSpPr>
            <p:grpSpPr bwMode="auto">
              <a:xfrm>
                <a:off x="16" y="0"/>
                <a:ext cx="1369" cy="1511"/>
                <a:chOff x="16" y="0"/>
                <a:chExt cx="1369" cy="1511"/>
              </a:xfrm>
            </p:grpSpPr>
            <p:sp>
              <p:nvSpPr>
                <p:cNvPr id="4821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21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E5FCFF"/>
                    </a:gs>
                    <a:gs pos="100000">
                      <a:srgbClr val="CDF9FF"/>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23</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Parcours/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mobilit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sp>
        <p:nvSpPr>
          <p:cNvPr id="48215" name="Rectangle 13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8216" name="Rectangle 21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Arial" pitchFamily="34" charset="0"/>
                <a:cs typeface="Times New Roman" pitchFamily="18" charset="0"/>
              </a:rPr>
              <a:t/>
            </a:r>
            <a:br>
              <a:rPr kumimoji="0" lang="fr-FR" altLang="fr-FR" sz="1100" b="0" i="0" u="none" strike="noStrike" cap="none" normalizeH="0" baseline="0" smtClean="0">
                <a:ln>
                  <a:noFill/>
                </a:ln>
                <a:solidFill>
                  <a:schemeClr val="tx1"/>
                </a:solidFill>
                <a:effectLst/>
                <a:latin typeface="Arial" pitchFamily="34" charset="0"/>
                <a:ea typeface="Arial" pitchFamily="34" charset="0"/>
                <a:cs typeface="Times New Roman" pitchFamily="18" charset="0"/>
              </a:rPr>
            </a:b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0" name="Groupe 19"/>
          <p:cNvGrpSpPr/>
          <p:nvPr/>
        </p:nvGrpSpPr>
        <p:grpSpPr>
          <a:xfrm>
            <a:off x="4260871" y="4040169"/>
            <a:ext cx="4773444" cy="2441926"/>
            <a:chOff x="4260871" y="4040169"/>
            <a:chExt cx="4773444" cy="2441926"/>
          </a:xfrm>
        </p:grpSpPr>
        <p:grpSp>
          <p:nvGrpSpPr>
            <p:cNvPr id="13" name="Group 115"/>
            <p:cNvGrpSpPr>
              <a:grpSpLocks/>
            </p:cNvGrpSpPr>
            <p:nvPr/>
          </p:nvGrpSpPr>
          <p:grpSpPr bwMode="auto">
            <a:xfrm>
              <a:off x="4260871" y="4359057"/>
              <a:ext cx="1254125" cy="874713"/>
              <a:chOff x="0" y="0"/>
              <a:chExt cx="1385" cy="1524"/>
            </a:xfrm>
          </p:grpSpPr>
          <p:sp>
            <p:nvSpPr>
              <p:cNvPr id="14"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15" name="Group 47"/>
              <p:cNvGrpSpPr>
                <a:grpSpLocks/>
              </p:cNvGrpSpPr>
              <p:nvPr/>
            </p:nvGrpSpPr>
            <p:grpSpPr bwMode="auto">
              <a:xfrm>
                <a:off x="16" y="0"/>
                <a:ext cx="1369" cy="1511"/>
                <a:chOff x="16" y="0"/>
                <a:chExt cx="1369" cy="1511"/>
              </a:xfrm>
            </p:grpSpPr>
            <p:sp>
              <p:nvSpPr>
                <p:cNvPr id="16"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17"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41</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Implication des soci</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 dans la recherche</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7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sp>
          <p:nvSpPr>
            <p:cNvPr id="29" name="Text Box 114"/>
            <p:cNvSpPr txBox="1">
              <a:spLocks noChangeArrowheads="1"/>
            </p:cNvSpPr>
            <p:nvPr/>
          </p:nvSpPr>
          <p:spPr bwMode="auto">
            <a:xfrm>
              <a:off x="4572000" y="4040169"/>
              <a:ext cx="3843310" cy="31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smtClean="0">
                  <a:ln>
                    <a:noFill/>
                  </a:ln>
                  <a:solidFill>
                    <a:srgbClr val="595959"/>
                  </a:solidFill>
                  <a:effectLst/>
                  <a:latin typeface="Arial" pitchFamily="34" charset="0"/>
                  <a:ea typeface="Times New Roman" pitchFamily="18" charset="0"/>
                  <a:cs typeface="Arial" pitchFamily="34" charset="0"/>
                </a:rPr>
                <a:t>Grand thème : Vie scientifique, culture et société</a:t>
              </a:r>
              <a:endParaRPr kumimoji="0" lang="fr-FR" altLang="fr-FR" sz="1800" b="0" i="0" u="sng" strike="noStrike" cap="none" normalizeH="0" baseline="0" smtClean="0">
                <a:ln>
                  <a:noFill/>
                </a:ln>
                <a:solidFill>
                  <a:schemeClr val="tx1"/>
                </a:solidFill>
                <a:effectLst/>
                <a:latin typeface="Arial" pitchFamily="34" charset="0"/>
                <a:cs typeface="Arial" pitchFamily="34" charset="0"/>
              </a:endParaRPr>
            </a:p>
          </p:txBody>
        </p:sp>
        <p:grpSp>
          <p:nvGrpSpPr>
            <p:cNvPr id="48175" name="Group 104"/>
            <p:cNvGrpSpPr>
              <a:grpSpLocks/>
            </p:cNvGrpSpPr>
            <p:nvPr/>
          </p:nvGrpSpPr>
          <p:grpSpPr bwMode="auto">
            <a:xfrm>
              <a:off x="6501930" y="4396832"/>
              <a:ext cx="1378550" cy="874713"/>
              <a:chOff x="0" y="0"/>
              <a:chExt cx="1385" cy="1524"/>
            </a:xfrm>
          </p:grpSpPr>
          <p:sp>
            <p:nvSpPr>
              <p:cNvPr id="4817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77" name="Group 47"/>
              <p:cNvGrpSpPr>
                <a:grpSpLocks/>
              </p:cNvGrpSpPr>
              <p:nvPr/>
            </p:nvGrpSpPr>
            <p:grpSpPr bwMode="auto">
              <a:xfrm>
                <a:off x="16" y="0"/>
                <a:ext cx="1369" cy="1511"/>
                <a:chOff x="16" y="0"/>
                <a:chExt cx="1369" cy="1511"/>
              </a:xfrm>
            </p:grpSpPr>
            <p:sp>
              <p:nvSpPr>
                <p:cNvPr id="4817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7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spc="-60" normalizeH="0" smtClean="0">
                      <a:ln>
                        <a:noFill/>
                      </a:ln>
                      <a:solidFill>
                        <a:srgbClr val="000000"/>
                      </a:solidFill>
                      <a:effectLst/>
                      <a:latin typeface="Arial Narrow" pitchFamily="34" charset="0"/>
                      <a:ea typeface="Times New Roman" pitchFamily="18" charset="0"/>
                      <a:cs typeface="Arial" pitchFamily="34" charset="0"/>
                    </a:rPr>
                    <a:t>43</a:t>
                  </a:r>
                  <a:endParaRPr kumimoji="0" lang="fr-FR" altLang="fr-FR" sz="1400" b="1" i="0" u="none" strike="noStrike" cap="none" spc="-60" normalizeH="0" smtClean="0">
                    <a:ln>
                      <a:noFill/>
                    </a:ln>
                    <a:solidFill>
                      <a:schemeClr val="tx1"/>
                    </a:solidFill>
                    <a:effectLst/>
                    <a:latin typeface="Arial" pitchFamily="34" charset="0"/>
                    <a:ea typeface="Times New Roman" pitchFamily="18" charset="0"/>
                    <a:cs typeface="Arial" pitchFamily="34" charset="0"/>
                  </a:endParaRPr>
                </a:p>
                <a:p>
                  <a:pPr marR="0" lvl="0" indent="0" defTabSz="914400" rtl="0" eaLnBrk="0" fontAlgn="base" latinLnBrk="0" hangingPunct="0">
                    <a:lnSpc>
                      <a:spcPct val="70000"/>
                    </a:lnSpc>
                    <a:spcBef>
                      <a:spcPct val="0"/>
                    </a:spcBef>
                    <a:spcAft>
                      <a:spcPct val="0"/>
                    </a:spcAft>
                    <a:buClrTx/>
                    <a:buSzTx/>
                    <a:buFontTx/>
                    <a:buNone/>
                    <a:tabLst/>
                  </a:pPr>
                  <a:r>
                    <a:rPr kumimoji="0" lang="fr-FR" altLang="fr-FR" sz="1300" b="1" i="1" u="none" strike="noStrike" cap="none" spc="-100" normalizeH="0" smtClean="0">
                      <a:ln>
                        <a:noFill/>
                      </a:ln>
                      <a:solidFill>
                        <a:srgbClr val="000000"/>
                      </a:solidFill>
                      <a:effectLst/>
                      <a:latin typeface="Arial Narrow" pitchFamily="34" charset="0"/>
                      <a:ea typeface="Times New Roman" pitchFamily="18" charset="0"/>
                      <a:cs typeface="Arial" pitchFamily="34" charset="0"/>
                    </a:rPr>
                    <a:t>Perception/image de</a:t>
                  </a:r>
                </a:p>
                <a:p>
                  <a:pPr marR="0" lvl="0" indent="0" defTabSz="914400" rtl="0" eaLnBrk="0" fontAlgn="base" latinLnBrk="0" hangingPunct="0">
                    <a:lnSpc>
                      <a:spcPct val="70000"/>
                    </a:lnSpc>
                    <a:spcBef>
                      <a:spcPct val="0"/>
                    </a:spcBef>
                    <a:spcAft>
                      <a:spcPct val="0"/>
                    </a:spcAft>
                    <a:buClrTx/>
                    <a:buSzTx/>
                    <a:buFontTx/>
                    <a:buNone/>
                    <a:tabLst/>
                  </a:pPr>
                  <a:r>
                    <a:rPr kumimoji="0" lang="fr-FR" altLang="fr-FR" sz="1300" b="1" i="1" u="none" strike="noStrike" cap="none" spc="-100" normalizeH="0" smtClean="0">
                      <a:ln>
                        <a:noFill/>
                      </a:ln>
                      <a:solidFill>
                        <a:srgbClr val="000000"/>
                      </a:solidFill>
                      <a:effectLst/>
                      <a:latin typeface="Arial Narrow" pitchFamily="34" charset="0"/>
                      <a:ea typeface="Times New Roman" pitchFamily="18" charset="0"/>
                      <a:cs typeface="Arial" pitchFamily="34" charset="0"/>
                    </a:rPr>
                    <a:t>la recherche et statut</a:t>
                  </a: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300" b="1" i="1" u="none" strike="noStrike" cap="none" spc="-80" normalizeH="0" smtClean="0">
                      <a:ln>
                        <a:noFill/>
                      </a:ln>
                      <a:solidFill>
                        <a:srgbClr val="000000"/>
                      </a:solidFill>
                      <a:effectLst/>
                      <a:latin typeface="Arial Narrow" pitchFamily="34" charset="0"/>
                      <a:ea typeface="Times New Roman" pitchFamily="18" charset="0"/>
                      <a:cs typeface="Arial" pitchFamily="34" charset="0"/>
                    </a:rPr>
                    <a:t>de la connaissance </a:t>
                  </a:r>
                  <a:r>
                    <a:rPr kumimoji="0" lang="fr-FR" altLang="fr-FR" sz="13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scientifique</a:t>
                  </a:r>
                  <a:endParaRPr kumimoji="0" lang="fr-FR" altLang="fr-FR" sz="13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80" name="Group 99"/>
            <p:cNvGrpSpPr>
              <a:grpSpLocks/>
            </p:cNvGrpSpPr>
            <p:nvPr/>
          </p:nvGrpSpPr>
          <p:grpSpPr bwMode="auto">
            <a:xfrm>
              <a:off x="7780190" y="4673651"/>
              <a:ext cx="1254125" cy="874713"/>
              <a:chOff x="0" y="0"/>
              <a:chExt cx="1385" cy="1524"/>
            </a:xfrm>
          </p:grpSpPr>
          <p:sp>
            <p:nvSpPr>
              <p:cNvPr id="4818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82" name="Group 47"/>
              <p:cNvGrpSpPr>
                <a:grpSpLocks/>
              </p:cNvGrpSpPr>
              <p:nvPr/>
            </p:nvGrpSpPr>
            <p:grpSpPr bwMode="auto">
              <a:xfrm>
                <a:off x="16" y="0"/>
                <a:ext cx="1369" cy="1511"/>
                <a:chOff x="16" y="0"/>
                <a:chExt cx="1369" cy="1511"/>
              </a:xfrm>
            </p:grpSpPr>
            <p:sp>
              <p:nvSpPr>
                <p:cNvPr id="4818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8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44</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Ethique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et valeurs</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85" name="Group 47"/>
            <p:cNvGrpSpPr>
              <a:grpSpLocks/>
            </p:cNvGrpSpPr>
            <p:nvPr/>
          </p:nvGrpSpPr>
          <p:grpSpPr bwMode="auto">
            <a:xfrm>
              <a:off x="4323098" y="5326283"/>
              <a:ext cx="1254125" cy="874712"/>
              <a:chOff x="0" y="0"/>
              <a:chExt cx="1385" cy="1524"/>
            </a:xfrm>
          </p:grpSpPr>
          <p:sp>
            <p:nvSpPr>
              <p:cNvPr id="4818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87" name="Group 47"/>
              <p:cNvGrpSpPr>
                <a:grpSpLocks/>
              </p:cNvGrpSpPr>
              <p:nvPr/>
            </p:nvGrpSpPr>
            <p:grpSpPr bwMode="auto">
              <a:xfrm>
                <a:off x="16" y="0"/>
                <a:ext cx="1369" cy="1511"/>
                <a:chOff x="16" y="0"/>
                <a:chExt cx="1369" cy="1511"/>
              </a:xfrm>
            </p:grpSpPr>
            <p:sp>
              <p:nvSpPr>
                <p:cNvPr id="4818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8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45</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Dynamique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des sujets/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effets de mode</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90" name="Group 42"/>
            <p:cNvGrpSpPr>
              <a:grpSpLocks/>
            </p:cNvGrpSpPr>
            <p:nvPr/>
          </p:nvGrpSpPr>
          <p:grpSpPr bwMode="auto">
            <a:xfrm>
              <a:off x="5464375" y="5599059"/>
              <a:ext cx="1254125" cy="874713"/>
              <a:chOff x="0" y="0"/>
              <a:chExt cx="1385" cy="1524"/>
            </a:xfrm>
          </p:grpSpPr>
          <p:sp>
            <p:nvSpPr>
              <p:cNvPr id="4819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92" name="Group 47"/>
              <p:cNvGrpSpPr>
                <a:grpSpLocks/>
              </p:cNvGrpSpPr>
              <p:nvPr/>
            </p:nvGrpSpPr>
            <p:grpSpPr bwMode="auto">
              <a:xfrm>
                <a:off x="16" y="0"/>
                <a:ext cx="1369" cy="1511"/>
                <a:chOff x="16" y="0"/>
                <a:chExt cx="1369" cy="1511"/>
              </a:xfrm>
            </p:grpSpPr>
            <p:sp>
              <p:nvSpPr>
                <p:cNvPr id="4819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9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46</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R</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è</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gles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normatives</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7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95" name="Group 37"/>
            <p:cNvGrpSpPr>
              <a:grpSpLocks/>
            </p:cNvGrpSpPr>
            <p:nvPr/>
          </p:nvGrpSpPr>
          <p:grpSpPr bwMode="auto">
            <a:xfrm>
              <a:off x="6501930" y="5385362"/>
              <a:ext cx="1254125" cy="874713"/>
              <a:chOff x="0" y="0"/>
              <a:chExt cx="1385" cy="1524"/>
            </a:xfrm>
          </p:grpSpPr>
          <p:sp>
            <p:nvSpPr>
              <p:cNvPr id="48196"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97" name="Group 47"/>
              <p:cNvGrpSpPr>
                <a:grpSpLocks/>
              </p:cNvGrpSpPr>
              <p:nvPr/>
            </p:nvGrpSpPr>
            <p:grpSpPr bwMode="auto">
              <a:xfrm>
                <a:off x="16" y="0"/>
                <a:ext cx="1369" cy="1511"/>
                <a:chOff x="16" y="0"/>
                <a:chExt cx="1369" cy="1511"/>
              </a:xfrm>
            </p:grpSpPr>
            <p:sp>
              <p:nvSpPr>
                <p:cNvPr id="48198"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99"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47</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Influence/</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contrôle de </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la soci</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7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200" name="Group 32"/>
            <p:cNvGrpSpPr>
              <a:grpSpLocks/>
            </p:cNvGrpSpPr>
            <p:nvPr/>
          </p:nvGrpSpPr>
          <p:grpSpPr bwMode="auto">
            <a:xfrm>
              <a:off x="7579404" y="5607382"/>
              <a:ext cx="1254125" cy="874713"/>
              <a:chOff x="0" y="0"/>
              <a:chExt cx="1385" cy="1524"/>
            </a:xfrm>
          </p:grpSpPr>
          <p:sp>
            <p:nvSpPr>
              <p:cNvPr id="4820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202" name="Group 47"/>
              <p:cNvGrpSpPr>
                <a:grpSpLocks/>
              </p:cNvGrpSpPr>
              <p:nvPr/>
            </p:nvGrpSpPr>
            <p:grpSpPr bwMode="auto">
              <a:xfrm>
                <a:off x="16" y="0"/>
                <a:ext cx="1369" cy="1511"/>
                <a:chOff x="16" y="0"/>
                <a:chExt cx="1369" cy="1511"/>
              </a:xfrm>
            </p:grpSpPr>
            <p:sp>
              <p:nvSpPr>
                <p:cNvPr id="4820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20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48</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Echelle de temps/</a:t>
                  </a:r>
                  <a:b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b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horizon de la recherche</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nvGrpSpPr>
            <p:cNvPr id="48170" name="Group 109"/>
            <p:cNvGrpSpPr>
              <a:grpSpLocks/>
            </p:cNvGrpSpPr>
            <p:nvPr/>
          </p:nvGrpSpPr>
          <p:grpSpPr bwMode="auto">
            <a:xfrm>
              <a:off x="5378949" y="4614998"/>
              <a:ext cx="1254125" cy="874713"/>
              <a:chOff x="0" y="0"/>
              <a:chExt cx="1385" cy="1524"/>
            </a:xfrm>
          </p:grpSpPr>
          <p:sp>
            <p:nvSpPr>
              <p:cNvPr id="48171" name="Freeform 27"/>
              <p:cNvSpPr>
                <a:spLocks/>
              </p:cNvSpPr>
              <p:nvPr/>
            </p:nvSpPr>
            <p:spPr bwMode="auto">
              <a:xfrm>
                <a:off x="0" y="45"/>
                <a:ext cx="816" cy="1479"/>
              </a:xfrm>
              <a:custGeom>
                <a:avLst/>
                <a:gdLst>
                  <a:gd name="T0" fmla="*/ 5 w 1051"/>
                  <a:gd name="T1" fmla="*/ 0 h 1137"/>
                  <a:gd name="T2" fmla="*/ 2 w 1051"/>
                  <a:gd name="T3" fmla="*/ 217 h 1137"/>
                  <a:gd name="T4" fmla="*/ 0 w 1051"/>
                  <a:gd name="T5" fmla="*/ 423 h 1137"/>
                  <a:gd name="T6" fmla="*/ 5 w 1051"/>
                  <a:gd name="T7" fmla="*/ 657 h 1137"/>
                  <a:gd name="T8" fmla="*/ 9 w 1051"/>
                  <a:gd name="T9" fmla="*/ 855 h 1137"/>
                  <a:gd name="T10" fmla="*/ 15 w 1051"/>
                  <a:gd name="T11" fmla="*/ 1025 h 1137"/>
                  <a:gd name="T12" fmla="*/ 25 w 1051"/>
                  <a:gd name="T13" fmla="*/ 1164 h 1137"/>
                  <a:gd name="T14" fmla="*/ 31 w 1051"/>
                  <a:gd name="T15" fmla="*/ 1264 h 1137"/>
                  <a:gd name="T16" fmla="*/ 43 w 1051"/>
                  <a:gd name="T17" fmla="*/ 1355 h 1137"/>
                  <a:gd name="T18" fmla="*/ 54 w 1051"/>
                  <a:gd name="T19" fmla="*/ 1414 h 1137"/>
                  <a:gd name="T20" fmla="*/ 63 w 1051"/>
                  <a:gd name="T21" fmla="*/ 1453 h 1137"/>
                  <a:gd name="T22" fmla="*/ 75 w 1051"/>
                  <a:gd name="T23" fmla="*/ 1479 h 1137"/>
                  <a:gd name="T24" fmla="*/ 816 w 1051"/>
                  <a:gd name="T25" fmla="*/ 1414 h 1137"/>
                  <a:gd name="T26" fmla="*/ 804 w 1051"/>
                  <a:gd name="T27" fmla="*/ 1392 h 1137"/>
                  <a:gd name="T28" fmla="*/ 791 w 1051"/>
                  <a:gd name="T29" fmla="*/ 1345 h 1137"/>
                  <a:gd name="T30" fmla="*/ 778 w 1051"/>
                  <a:gd name="T31" fmla="*/ 1277 h 1137"/>
                  <a:gd name="T32" fmla="*/ 766 w 1051"/>
                  <a:gd name="T33" fmla="*/ 1199 h 1137"/>
                  <a:gd name="T34" fmla="*/ 752 w 1051"/>
                  <a:gd name="T35" fmla="*/ 1072 h 1137"/>
                  <a:gd name="T36" fmla="*/ 740 w 1051"/>
                  <a:gd name="T37" fmla="*/ 908 h 1137"/>
                  <a:gd name="T38" fmla="*/ 730 w 1051"/>
                  <a:gd name="T39" fmla="*/ 687 h 1137"/>
                  <a:gd name="T40" fmla="*/ 723 w 1051"/>
                  <a:gd name="T41" fmla="*/ 476 h 1137"/>
                  <a:gd name="T42" fmla="*/ 721 w 1051"/>
                  <a:gd name="T43" fmla="*/ 259 h 1137"/>
                  <a:gd name="T44" fmla="*/ 724 w 1051"/>
                  <a:gd name="T45" fmla="*/ 3 h 1137"/>
                  <a:gd name="T46" fmla="*/ 5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nvGrpSpPr>
              <p:cNvPr id="48172" name="Group 47"/>
              <p:cNvGrpSpPr>
                <a:grpSpLocks/>
              </p:cNvGrpSpPr>
              <p:nvPr/>
            </p:nvGrpSpPr>
            <p:grpSpPr bwMode="auto">
              <a:xfrm>
                <a:off x="16" y="0"/>
                <a:ext cx="1369" cy="1511"/>
                <a:chOff x="16" y="0"/>
                <a:chExt cx="1369" cy="1511"/>
              </a:xfrm>
            </p:grpSpPr>
            <p:sp>
              <p:nvSpPr>
                <p:cNvPr id="48173" name="Freeform 28"/>
                <p:cNvSpPr>
                  <a:spLocks/>
                </p:cNvSpPr>
                <p:nvPr/>
              </p:nvSpPr>
              <p:spPr bwMode="auto">
                <a:xfrm>
                  <a:off x="76" y="1373"/>
                  <a:ext cx="1257" cy="138"/>
                </a:xfrm>
                <a:custGeom>
                  <a:avLst/>
                  <a:gdLst>
                    <a:gd name="T0" fmla="*/ 1202 w 1230"/>
                    <a:gd name="T1" fmla="*/ 0 h 138"/>
                    <a:gd name="T2" fmla="*/ 1257 w 1230"/>
                    <a:gd name="T3" fmla="*/ 78 h 138"/>
                    <a:gd name="T4" fmla="*/ 0 w 1230"/>
                    <a:gd name="T5" fmla="*/ 138 h 138"/>
                    <a:gd name="T6" fmla="*/ 0 w 1230"/>
                    <a:gd name="T7" fmla="*/ 42 h 138"/>
                    <a:gd name="T8" fmla="*/ 1202 w 1230"/>
                    <a:gd name="T9" fmla="*/ 0 h 138"/>
                    <a:gd name="T10" fmla="*/ 0 60000 65536"/>
                    <a:gd name="T11" fmla="*/ 0 60000 65536"/>
                    <a:gd name="T12" fmla="*/ 0 60000 65536"/>
                    <a:gd name="T13" fmla="*/ 0 60000 65536"/>
                    <a:gd name="T14" fmla="*/ 0 60000 65536"/>
                    <a:gd name="T15" fmla="*/ 0 w 1230"/>
                    <a:gd name="T16" fmla="*/ 0 h 138"/>
                    <a:gd name="T17" fmla="*/ 1230 w 1230"/>
                    <a:gd name="T18" fmla="*/ 138 h 138"/>
                  </a:gdLst>
                  <a:ahLst/>
                  <a:cxnLst>
                    <a:cxn ang="T10">
                      <a:pos x="T0" y="T1"/>
                    </a:cxn>
                    <a:cxn ang="T11">
                      <a:pos x="T2" y="T3"/>
                    </a:cxn>
                    <a:cxn ang="T12">
                      <a:pos x="T4" y="T5"/>
                    </a:cxn>
                    <a:cxn ang="T13">
                      <a:pos x="T6" y="T7"/>
                    </a:cxn>
                    <a:cxn ang="T14">
                      <a:pos x="T8" y="T9"/>
                    </a:cxn>
                  </a:cxnLst>
                  <a:rect l="T15" t="T16" r="T17" b="T18"/>
                  <a:pathLst>
                    <a:path w="1230" h="138">
                      <a:moveTo>
                        <a:pt x="1176" y="0"/>
                      </a:moveTo>
                      <a:lnTo>
                        <a:pt x="1230" y="78"/>
                      </a:lnTo>
                      <a:lnTo>
                        <a:pt x="0" y="138"/>
                      </a:lnTo>
                      <a:lnTo>
                        <a:pt x="0" y="42"/>
                      </a:lnTo>
                      <a:lnTo>
                        <a:pt x="1176" y="0"/>
                      </a:lnTo>
                      <a:close/>
                    </a:path>
                  </a:pathLst>
                </a:custGeom>
                <a:solidFill>
                  <a:srgbClr val="969696"/>
                </a:solidFill>
                <a:ln>
                  <a:noFill/>
                </a:ln>
                <a:effectLst/>
                <a:extLst>
                  <a:ext uri="{91240B29-F687-4F45-9708-019B960494DF}">
                    <a14:hiddenLine xmlns:a14="http://schemas.microsoft.com/office/drawing/2010/main" w="9525">
                      <a:solidFill>
                        <a:srgbClr val="EEECE1"/>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sp>
              <p:nvSpPr>
                <p:cNvPr id="48174" name="Freeform 23"/>
                <p:cNvSpPr>
                  <a:spLocks/>
                </p:cNvSpPr>
                <p:nvPr/>
              </p:nvSpPr>
              <p:spPr bwMode="auto">
                <a:xfrm>
                  <a:off x="16" y="0"/>
                  <a:ext cx="1369" cy="1449"/>
                </a:xfrm>
                <a:custGeom>
                  <a:avLst/>
                  <a:gdLst>
                    <a:gd name="T0" fmla="*/ 8 w 1051"/>
                    <a:gd name="T1" fmla="*/ 0 h 1137"/>
                    <a:gd name="T2" fmla="*/ 3 w 1051"/>
                    <a:gd name="T3" fmla="*/ 213 h 1137"/>
                    <a:gd name="T4" fmla="*/ 0 w 1051"/>
                    <a:gd name="T5" fmla="*/ 414 h 1137"/>
                    <a:gd name="T6" fmla="*/ 8 w 1051"/>
                    <a:gd name="T7" fmla="*/ 644 h 1137"/>
                    <a:gd name="T8" fmla="*/ 14 w 1051"/>
                    <a:gd name="T9" fmla="*/ 837 h 1137"/>
                    <a:gd name="T10" fmla="*/ 25 w 1051"/>
                    <a:gd name="T11" fmla="*/ 1004 h 1137"/>
                    <a:gd name="T12" fmla="*/ 42 w 1051"/>
                    <a:gd name="T13" fmla="*/ 1141 h 1137"/>
                    <a:gd name="T14" fmla="*/ 52 w 1051"/>
                    <a:gd name="T15" fmla="*/ 1239 h 1137"/>
                    <a:gd name="T16" fmla="*/ 72 w 1051"/>
                    <a:gd name="T17" fmla="*/ 1328 h 1137"/>
                    <a:gd name="T18" fmla="*/ 91 w 1051"/>
                    <a:gd name="T19" fmla="*/ 1385 h 1137"/>
                    <a:gd name="T20" fmla="*/ 106 w 1051"/>
                    <a:gd name="T21" fmla="*/ 1424 h 1137"/>
                    <a:gd name="T22" fmla="*/ 125 w 1051"/>
                    <a:gd name="T23" fmla="*/ 1449 h 1137"/>
                    <a:gd name="T24" fmla="*/ 1369 w 1051"/>
                    <a:gd name="T25" fmla="*/ 1385 h 1137"/>
                    <a:gd name="T26" fmla="*/ 1349 w 1051"/>
                    <a:gd name="T27" fmla="*/ 1364 h 1137"/>
                    <a:gd name="T28" fmla="*/ 1327 w 1051"/>
                    <a:gd name="T29" fmla="*/ 1318 h 1137"/>
                    <a:gd name="T30" fmla="*/ 1305 w 1051"/>
                    <a:gd name="T31" fmla="*/ 1251 h 1137"/>
                    <a:gd name="T32" fmla="*/ 1286 w 1051"/>
                    <a:gd name="T33" fmla="*/ 1175 h 1137"/>
                    <a:gd name="T34" fmla="*/ 1261 w 1051"/>
                    <a:gd name="T35" fmla="*/ 1050 h 1137"/>
                    <a:gd name="T36" fmla="*/ 1241 w 1051"/>
                    <a:gd name="T37" fmla="*/ 890 h 1137"/>
                    <a:gd name="T38" fmla="*/ 1224 w 1051"/>
                    <a:gd name="T39" fmla="*/ 673 h 1137"/>
                    <a:gd name="T40" fmla="*/ 1213 w 1051"/>
                    <a:gd name="T41" fmla="*/ 466 h 1137"/>
                    <a:gd name="T42" fmla="*/ 1210 w 1051"/>
                    <a:gd name="T43" fmla="*/ 254 h 1137"/>
                    <a:gd name="T44" fmla="*/ 1215 w 1051"/>
                    <a:gd name="T45" fmla="*/ 3 h 1137"/>
                    <a:gd name="T46" fmla="*/ 8 w 1051"/>
                    <a:gd name="T47" fmla="*/ 0 h 11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137"/>
                    <a:gd name="T74" fmla="*/ 1051 w 1051"/>
                    <a:gd name="T75" fmla="*/ 1137 h 11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137">
                      <a:moveTo>
                        <a:pt x="6" y="0"/>
                      </a:moveTo>
                      <a:lnTo>
                        <a:pt x="2" y="167"/>
                      </a:lnTo>
                      <a:lnTo>
                        <a:pt x="0" y="325"/>
                      </a:lnTo>
                      <a:lnTo>
                        <a:pt x="6" y="505"/>
                      </a:lnTo>
                      <a:lnTo>
                        <a:pt x="11" y="657"/>
                      </a:lnTo>
                      <a:lnTo>
                        <a:pt x="19" y="788"/>
                      </a:lnTo>
                      <a:lnTo>
                        <a:pt x="32" y="895"/>
                      </a:lnTo>
                      <a:lnTo>
                        <a:pt x="40" y="972"/>
                      </a:lnTo>
                      <a:lnTo>
                        <a:pt x="55" y="1042"/>
                      </a:lnTo>
                      <a:lnTo>
                        <a:pt x="70" y="1087"/>
                      </a:lnTo>
                      <a:lnTo>
                        <a:pt x="81" y="1117"/>
                      </a:lnTo>
                      <a:lnTo>
                        <a:pt x="96" y="1137"/>
                      </a:lnTo>
                      <a:lnTo>
                        <a:pt x="1051" y="1087"/>
                      </a:lnTo>
                      <a:lnTo>
                        <a:pt x="1036" y="1070"/>
                      </a:lnTo>
                      <a:lnTo>
                        <a:pt x="1019" y="1034"/>
                      </a:lnTo>
                      <a:lnTo>
                        <a:pt x="1002" y="982"/>
                      </a:lnTo>
                      <a:lnTo>
                        <a:pt x="987" y="922"/>
                      </a:lnTo>
                      <a:lnTo>
                        <a:pt x="968" y="824"/>
                      </a:lnTo>
                      <a:lnTo>
                        <a:pt x="953" y="698"/>
                      </a:lnTo>
                      <a:lnTo>
                        <a:pt x="940" y="528"/>
                      </a:lnTo>
                      <a:lnTo>
                        <a:pt x="931" y="366"/>
                      </a:lnTo>
                      <a:lnTo>
                        <a:pt x="929" y="199"/>
                      </a:lnTo>
                      <a:lnTo>
                        <a:pt x="933" y="2"/>
                      </a:lnTo>
                      <a:lnTo>
                        <a:pt x="6" y="0"/>
                      </a:lnTo>
                      <a:close/>
                    </a:path>
                  </a:pathLst>
                </a:custGeom>
                <a:gradFill rotWithShape="1">
                  <a:gsLst>
                    <a:gs pos="0">
                      <a:srgbClr val="FFEEE5"/>
                    </a:gs>
                    <a:gs pos="100000">
                      <a:srgbClr val="FFD5BD"/>
                    </a:gs>
                  </a:gsLst>
                  <a:lin ang="5400000" scaled="1"/>
                </a:gradFill>
                <a:ln w="9525">
                  <a:solidFill>
                    <a:srgbClr val="EEEC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42</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pP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Attentes soci</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tales, finalit</a:t>
                  </a:r>
                  <a:r>
                    <a:rPr kumimoji="0" lang="fr-FR" altLang="fr-FR" sz="1400" b="1" i="1" u="none" strike="noStrike" cap="none" normalizeH="0" baseline="0" smtClean="0">
                      <a:ln>
                        <a:noFill/>
                      </a:ln>
                      <a:solidFill>
                        <a:srgbClr val="000000"/>
                      </a:solidFill>
                      <a:effectLst/>
                      <a:latin typeface="Arial"/>
                      <a:ea typeface="Times New Roman" pitchFamily="18" charset="0"/>
                      <a:cs typeface="Arial" pitchFamily="34" charset="0"/>
                    </a:rPr>
                    <a:t>é</a:t>
                  </a:r>
                  <a:r>
                    <a:rPr kumimoji="0" lang="fr-FR" altLang="fr-FR" sz="1400" b="1" i="1" u="none" strike="noStrike" cap="none" normalizeH="0" baseline="0" smtClean="0">
                      <a:ln>
                        <a:noFill/>
                      </a:ln>
                      <a:solidFill>
                        <a:srgbClr val="000000"/>
                      </a:solidFill>
                      <a:effectLst/>
                      <a:latin typeface="Arial Narrow" pitchFamily="34" charset="0"/>
                      <a:ea typeface="Times New Roman" pitchFamily="18" charset="0"/>
                      <a:cs typeface="Arial" pitchFamily="34" charset="0"/>
                    </a:rPr>
                    <a:t>s de la recherche</a:t>
                  </a:r>
                  <a:endParaRPr kumimoji="0" lang="fr-FR" altLang="fr-FR" sz="14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70000"/>
                    </a:lnSpc>
                    <a:spcBef>
                      <a:spcPct val="0"/>
                    </a:spcBef>
                    <a:spcAft>
                      <a:spcPct val="0"/>
                    </a:spcAft>
                    <a:buClrTx/>
                    <a:buSzTx/>
                    <a:buFontTx/>
                    <a:buNone/>
                    <a:tabLst/>
                  </a:pPr>
                  <a:endParaRPr kumimoji="0" lang="fr-FR" altLang="fr-FR" sz="1400" b="1" i="0" u="none" strike="noStrike" cap="none" normalizeH="0" baseline="0" smtClean="0">
                    <a:ln>
                      <a:noFill/>
                    </a:ln>
                    <a:solidFill>
                      <a:schemeClr val="tx1"/>
                    </a:solidFill>
                    <a:effectLst/>
                    <a:latin typeface="Arial" pitchFamily="34" charset="0"/>
                    <a:cs typeface="Arial" pitchFamily="34" charset="0"/>
                  </a:endParaRPr>
                </a:p>
              </p:txBody>
            </p:sp>
          </p:grpSp>
        </p:grpSp>
      </p:grpSp>
      <p:sp>
        <p:nvSpPr>
          <p:cNvPr id="134" name="Text Box 10"/>
          <p:cNvSpPr txBox="1">
            <a:spLocks noChangeArrowheads="1"/>
          </p:cNvSpPr>
          <p:nvPr/>
        </p:nvSpPr>
        <p:spPr bwMode="auto">
          <a:xfrm>
            <a:off x="1579904" y="228600"/>
            <a:ext cx="74609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pc="-120" smtClean="0">
                <a:solidFill>
                  <a:srgbClr val="818080"/>
                </a:solidFill>
                <a:latin typeface="Arial Narrow" pitchFamily="34" charset="0"/>
              </a:rPr>
              <a:t>Première tentative de représentation du ‘système’</a:t>
            </a:r>
            <a:endParaRPr lang="fr-FR" altLang="fr-FR" sz="3200" b="1" i="1" spc="-120">
              <a:solidFill>
                <a:srgbClr val="818080"/>
              </a:solidFill>
              <a:latin typeface="Arial Narrow" pitchFamily="34" charset="0"/>
            </a:endParaRPr>
          </a:p>
        </p:txBody>
      </p:sp>
      <p:pic>
        <p:nvPicPr>
          <p:cNvPr id="3074" name="Picture 2" descr="G:\a8-     Relations ext - Prosper\PROSPER 2014\Chercheur en 2030\2- Atelier du 14 octobre\Photos\P1070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4649">
            <a:off x="344528" y="1116523"/>
            <a:ext cx="4039025" cy="30292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G:\a8-     Relations ext - Prosper\PROSPER 2014\Chercheur en 2030\2- Atelier du 14 octobre\Photos\P1070880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22610">
            <a:off x="4626041" y="1067593"/>
            <a:ext cx="4065278" cy="31137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8-     Relations ext - Prosper\PROSPER 2014\Chercheur en 2030\2- Atelier du 14 octobre\Photos\P1070888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4768" y="3743178"/>
            <a:ext cx="5698381" cy="286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439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left)">
                                      <p:cBhvr>
                                        <p:cTn id="7" dur="500"/>
                                        <p:tgtEl>
                                          <p:spTgt spid="134"/>
                                        </p:tgtEl>
                                      </p:cBhvr>
                                    </p:animEffect>
                                  </p:childTnLst>
                                </p:cTn>
                              </p:par>
                            </p:childTnLst>
                          </p:cTn>
                        </p:par>
                        <p:par>
                          <p:cTn id="8" fill="hold">
                            <p:stCondLst>
                              <p:cond delay="500"/>
                            </p:stCondLst>
                            <p:childTnLst>
                              <p:par>
                                <p:cTn id="9" presetID="55" presetClass="entr" presetSubtype="0" fill="hold" nodeType="afterEffect">
                                  <p:stCondLst>
                                    <p:cond delay="50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strVal val="#ppt_w*0.70"/>
                                          </p:val>
                                        </p:tav>
                                        <p:tav tm="100000">
                                          <p:val>
                                            <p:strVal val="#ppt_w"/>
                                          </p:val>
                                        </p:tav>
                                      </p:tavLst>
                                    </p:anim>
                                    <p:anim calcmode="lin" valueType="num">
                                      <p:cBhvr>
                                        <p:cTn id="12" dur="500" fill="hold"/>
                                        <p:tgtEl>
                                          <p:spTgt spid="3074"/>
                                        </p:tgtEl>
                                        <p:attrNameLst>
                                          <p:attrName>ppt_h</p:attrName>
                                        </p:attrNameLst>
                                      </p:cBhvr>
                                      <p:tavLst>
                                        <p:tav tm="0">
                                          <p:val>
                                            <p:strVal val="#ppt_h"/>
                                          </p:val>
                                        </p:tav>
                                        <p:tav tm="100000">
                                          <p:val>
                                            <p:strVal val="#ppt_h"/>
                                          </p:val>
                                        </p:tav>
                                      </p:tavLst>
                                    </p:anim>
                                    <p:animEffect transition="in" filter="fade">
                                      <p:cBhvr>
                                        <p:cTn id="13" dur="500"/>
                                        <p:tgtEl>
                                          <p:spTgt spid="3074"/>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p:cTn id="17" dur="500" fill="hold"/>
                                        <p:tgtEl>
                                          <p:spTgt spid="3075"/>
                                        </p:tgtEl>
                                        <p:attrNameLst>
                                          <p:attrName>ppt_w</p:attrName>
                                        </p:attrNameLst>
                                      </p:cBhvr>
                                      <p:tavLst>
                                        <p:tav tm="0">
                                          <p:val>
                                            <p:strVal val="#ppt_w*0.70"/>
                                          </p:val>
                                        </p:tav>
                                        <p:tav tm="100000">
                                          <p:val>
                                            <p:strVal val="#ppt_w"/>
                                          </p:val>
                                        </p:tav>
                                      </p:tavLst>
                                    </p:anim>
                                    <p:anim calcmode="lin" valueType="num">
                                      <p:cBhvr>
                                        <p:cTn id="18" dur="500" fill="hold"/>
                                        <p:tgtEl>
                                          <p:spTgt spid="3075"/>
                                        </p:tgtEl>
                                        <p:attrNameLst>
                                          <p:attrName>ppt_h</p:attrName>
                                        </p:attrNameLst>
                                      </p:cBhvr>
                                      <p:tavLst>
                                        <p:tav tm="0">
                                          <p:val>
                                            <p:strVal val="#ppt_h"/>
                                          </p:val>
                                        </p:tav>
                                        <p:tav tm="100000">
                                          <p:val>
                                            <p:strVal val="#ppt_h"/>
                                          </p:val>
                                        </p:tav>
                                      </p:tavLst>
                                    </p:anim>
                                    <p:animEffect transition="in" filter="fade">
                                      <p:cBhvr>
                                        <p:cTn id="19" dur="500"/>
                                        <p:tgtEl>
                                          <p:spTgt spid="3075"/>
                                        </p:tgtEl>
                                      </p:cBhvr>
                                    </p:animEffect>
                                  </p:childTnLst>
                                </p:cTn>
                              </p:par>
                            </p:childTnLst>
                          </p:cTn>
                        </p:par>
                        <p:par>
                          <p:cTn id="20" fill="hold">
                            <p:stCondLst>
                              <p:cond delay="2000"/>
                            </p:stCondLst>
                            <p:childTnLst>
                              <p:par>
                                <p:cTn id="21" presetID="55" presetClass="entr" presetSubtype="0"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p:cTn id="23" dur="500" fill="hold"/>
                                        <p:tgtEl>
                                          <p:spTgt spid="3076"/>
                                        </p:tgtEl>
                                        <p:attrNameLst>
                                          <p:attrName>ppt_w</p:attrName>
                                        </p:attrNameLst>
                                      </p:cBhvr>
                                      <p:tavLst>
                                        <p:tav tm="0">
                                          <p:val>
                                            <p:strVal val="#ppt_w*0.70"/>
                                          </p:val>
                                        </p:tav>
                                        <p:tav tm="100000">
                                          <p:val>
                                            <p:strVal val="#ppt_w"/>
                                          </p:val>
                                        </p:tav>
                                      </p:tavLst>
                                    </p:anim>
                                    <p:anim calcmode="lin" valueType="num">
                                      <p:cBhvr>
                                        <p:cTn id="24" dur="500" fill="hold"/>
                                        <p:tgtEl>
                                          <p:spTgt spid="3076"/>
                                        </p:tgtEl>
                                        <p:attrNameLst>
                                          <p:attrName>ppt_h</p:attrName>
                                        </p:attrNameLst>
                                      </p:cBhvr>
                                      <p:tavLst>
                                        <p:tav tm="0">
                                          <p:val>
                                            <p:strVal val="#ppt_h"/>
                                          </p:val>
                                        </p:tav>
                                        <p:tav tm="100000">
                                          <p:val>
                                            <p:strVal val="#ppt_h"/>
                                          </p:val>
                                        </p:tav>
                                      </p:tavLst>
                                    </p:anim>
                                    <p:animEffect transition="in" filter="fade">
                                      <p:cBhvr>
                                        <p:cTn id="2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
          <p:cNvSpPr txBox="1">
            <a:spLocks noChangeArrowheads="1"/>
          </p:cNvSpPr>
          <p:nvPr/>
        </p:nvSpPr>
        <p:spPr bwMode="auto">
          <a:xfrm>
            <a:off x="1709738"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pc="-50">
                <a:solidFill>
                  <a:srgbClr val="818080"/>
                </a:solidFill>
                <a:latin typeface="Arial Narrow" pitchFamily="34" charset="0"/>
              </a:rPr>
              <a:t>Les ébauches de </a:t>
            </a:r>
            <a:r>
              <a:rPr lang="fr-FR" altLang="fr-FR" sz="3200" b="1" i="1" spc="-50" smtClean="0">
                <a:solidFill>
                  <a:srgbClr val="818080"/>
                </a:solidFill>
                <a:latin typeface="Arial Narrow" pitchFamily="34" charset="0"/>
              </a:rPr>
              <a:t>représentation </a:t>
            </a:r>
            <a:r>
              <a:rPr lang="fr-FR" altLang="fr-FR" sz="3200" b="1" i="1" spc="-50">
                <a:solidFill>
                  <a:srgbClr val="818080"/>
                </a:solidFill>
                <a:latin typeface="Arial Narrow" pitchFamily="34" charset="0"/>
              </a:rPr>
              <a:t>du ‘système’</a:t>
            </a:r>
          </a:p>
        </p:txBody>
      </p:sp>
      <p:pic>
        <p:nvPicPr>
          <p:cNvPr id="19459" name="Picture 3" descr="G:\a8-     Relations ext - Prosper\PROSPER 2014\Chercheur en 2030\2- Atelier du 14 octobre\Photos\système de variables salle J11 (réduit).jpg"/>
          <p:cNvPicPr>
            <a:picLocks noChangeAspect="1" noChangeArrowheads="1"/>
          </p:cNvPicPr>
          <p:nvPr/>
        </p:nvPicPr>
        <p:blipFill>
          <a:blip r:embed="rId2"/>
          <a:srcRect/>
          <a:stretch>
            <a:fillRect/>
          </a:stretch>
        </p:blipFill>
        <p:spPr bwMode="auto">
          <a:xfrm rot="21256833">
            <a:off x="54295" y="873290"/>
            <a:ext cx="5322887" cy="3286125"/>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9460" name="Picture 4" descr="G:\a8-     Relations ext - Prosper\PROSPER 2014\Chercheur en 2030\2- Atelier du 14 octobre\Photos\système de variables salle J12 (réduit).jpg"/>
          <p:cNvPicPr>
            <a:picLocks noChangeAspect="1" noChangeArrowheads="1"/>
          </p:cNvPicPr>
          <p:nvPr/>
        </p:nvPicPr>
        <p:blipFill>
          <a:blip r:embed="rId3"/>
          <a:srcRect/>
          <a:stretch>
            <a:fillRect/>
          </a:stretch>
        </p:blipFill>
        <p:spPr bwMode="auto">
          <a:xfrm rot="21436408">
            <a:off x="1946274" y="3965704"/>
            <a:ext cx="5467350" cy="2792413"/>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9461" name="Picture 5" descr="G:\a8-     Relations ext - Prosper\PROSPER 2014\Chercheur en 2030\2- Atelier du 14 octobre\Photos\système de variables membres PROSPER (réduit).jpg"/>
          <p:cNvPicPr>
            <a:picLocks noChangeAspect="1" noChangeArrowheads="1"/>
          </p:cNvPicPr>
          <p:nvPr/>
        </p:nvPicPr>
        <p:blipFill>
          <a:blip r:embed="rId4"/>
          <a:srcRect/>
          <a:stretch>
            <a:fillRect/>
          </a:stretch>
        </p:blipFill>
        <p:spPr bwMode="auto">
          <a:xfrm rot="291226">
            <a:off x="5348288" y="1307471"/>
            <a:ext cx="3544887" cy="2589212"/>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nodeType="afterEffect">
                                  <p:stCondLst>
                                    <p:cond delay="75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500" fill="hold"/>
                                        <p:tgtEl>
                                          <p:spTgt spid="19459"/>
                                        </p:tgtEl>
                                        <p:attrNameLst>
                                          <p:attrName>ppt_w</p:attrName>
                                        </p:attrNameLst>
                                      </p:cBhvr>
                                      <p:tavLst>
                                        <p:tav tm="0">
                                          <p:val>
                                            <p:fltVal val="0"/>
                                          </p:val>
                                        </p:tav>
                                        <p:tav tm="100000">
                                          <p:val>
                                            <p:strVal val="#ppt_w"/>
                                          </p:val>
                                        </p:tav>
                                      </p:tavLst>
                                    </p:anim>
                                    <p:anim calcmode="lin" valueType="num">
                                      <p:cBhvr>
                                        <p:cTn id="8" dur="500" fill="hold"/>
                                        <p:tgtEl>
                                          <p:spTgt spid="19459"/>
                                        </p:tgtEl>
                                        <p:attrNameLst>
                                          <p:attrName>ppt_h</p:attrName>
                                        </p:attrNameLst>
                                      </p:cBhvr>
                                      <p:tavLst>
                                        <p:tav tm="0">
                                          <p:val>
                                            <p:fltVal val="0"/>
                                          </p:val>
                                        </p:tav>
                                        <p:tav tm="100000">
                                          <p:val>
                                            <p:strVal val="#ppt_h"/>
                                          </p:val>
                                        </p:tav>
                                      </p:tavLst>
                                    </p:anim>
                                    <p:anim calcmode="lin" valueType="num">
                                      <p:cBhvr>
                                        <p:cTn id="9" dur="500" fill="hold"/>
                                        <p:tgtEl>
                                          <p:spTgt spid="19459"/>
                                        </p:tgtEl>
                                        <p:attrNameLst>
                                          <p:attrName>style.rotation</p:attrName>
                                        </p:attrNameLst>
                                      </p:cBhvr>
                                      <p:tavLst>
                                        <p:tav tm="0">
                                          <p:val>
                                            <p:fltVal val="90"/>
                                          </p:val>
                                        </p:tav>
                                        <p:tav tm="100000">
                                          <p:val>
                                            <p:fltVal val="0"/>
                                          </p:val>
                                        </p:tav>
                                      </p:tavLst>
                                    </p:anim>
                                    <p:animEffect transition="in" filter="fade">
                                      <p:cBhvr>
                                        <p:cTn id="10" dur="500"/>
                                        <p:tgtEl>
                                          <p:spTgt spid="19459"/>
                                        </p:tgtEl>
                                      </p:cBhvr>
                                    </p:animEffect>
                                  </p:childTnLst>
                                </p:cTn>
                              </p:par>
                            </p:childTnLst>
                          </p:cTn>
                        </p:par>
                        <p:par>
                          <p:cTn id="11" fill="hold" nodeType="afterGroup">
                            <p:stCondLst>
                              <p:cond delay="1250"/>
                            </p:stCondLst>
                            <p:childTnLst>
                              <p:par>
                                <p:cTn id="12" presetID="31" presetClass="entr" presetSubtype="0" fill="hold" nodeType="afterEffect">
                                  <p:stCondLst>
                                    <p:cond delay="0"/>
                                  </p:stCondLst>
                                  <p:childTnLst>
                                    <p:set>
                                      <p:cBhvr>
                                        <p:cTn id="13" dur="1" fill="hold">
                                          <p:stCondLst>
                                            <p:cond delay="0"/>
                                          </p:stCondLst>
                                        </p:cTn>
                                        <p:tgtEl>
                                          <p:spTgt spid="19460"/>
                                        </p:tgtEl>
                                        <p:attrNameLst>
                                          <p:attrName>style.visibility</p:attrName>
                                        </p:attrNameLst>
                                      </p:cBhvr>
                                      <p:to>
                                        <p:strVal val="visible"/>
                                      </p:to>
                                    </p:set>
                                    <p:anim calcmode="lin" valueType="num">
                                      <p:cBhvr>
                                        <p:cTn id="14" dur="500" fill="hold"/>
                                        <p:tgtEl>
                                          <p:spTgt spid="19460"/>
                                        </p:tgtEl>
                                        <p:attrNameLst>
                                          <p:attrName>ppt_w</p:attrName>
                                        </p:attrNameLst>
                                      </p:cBhvr>
                                      <p:tavLst>
                                        <p:tav tm="0">
                                          <p:val>
                                            <p:fltVal val="0"/>
                                          </p:val>
                                        </p:tav>
                                        <p:tav tm="100000">
                                          <p:val>
                                            <p:strVal val="#ppt_w"/>
                                          </p:val>
                                        </p:tav>
                                      </p:tavLst>
                                    </p:anim>
                                    <p:anim calcmode="lin" valueType="num">
                                      <p:cBhvr>
                                        <p:cTn id="15" dur="500" fill="hold"/>
                                        <p:tgtEl>
                                          <p:spTgt spid="19460"/>
                                        </p:tgtEl>
                                        <p:attrNameLst>
                                          <p:attrName>ppt_h</p:attrName>
                                        </p:attrNameLst>
                                      </p:cBhvr>
                                      <p:tavLst>
                                        <p:tav tm="0">
                                          <p:val>
                                            <p:fltVal val="0"/>
                                          </p:val>
                                        </p:tav>
                                        <p:tav tm="100000">
                                          <p:val>
                                            <p:strVal val="#ppt_h"/>
                                          </p:val>
                                        </p:tav>
                                      </p:tavLst>
                                    </p:anim>
                                    <p:anim calcmode="lin" valueType="num">
                                      <p:cBhvr>
                                        <p:cTn id="16" dur="500" fill="hold"/>
                                        <p:tgtEl>
                                          <p:spTgt spid="19460"/>
                                        </p:tgtEl>
                                        <p:attrNameLst>
                                          <p:attrName>style.rotation</p:attrName>
                                        </p:attrNameLst>
                                      </p:cBhvr>
                                      <p:tavLst>
                                        <p:tav tm="0">
                                          <p:val>
                                            <p:fltVal val="90"/>
                                          </p:val>
                                        </p:tav>
                                        <p:tav tm="100000">
                                          <p:val>
                                            <p:fltVal val="0"/>
                                          </p:val>
                                        </p:tav>
                                      </p:tavLst>
                                    </p:anim>
                                    <p:animEffect transition="in" filter="fade">
                                      <p:cBhvr>
                                        <p:cTn id="17" dur="500"/>
                                        <p:tgtEl>
                                          <p:spTgt spid="19460"/>
                                        </p:tgtEl>
                                      </p:cBhvr>
                                    </p:animEffect>
                                  </p:childTnLst>
                                </p:cTn>
                              </p:par>
                            </p:childTnLst>
                          </p:cTn>
                        </p:par>
                        <p:par>
                          <p:cTn id="18" fill="hold" nodeType="afterGroup">
                            <p:stCondLst>
                              <p:cond delay="1750"/>
                            </p:stCondLst>
                            <p:childTnLst>
                              <p:par>
                                <p:cTn id="19" presetID="31" presetClass="entr" presetSubtype="0" fill="hold" nodeType="afterEffect">
                                  <p:stCondLst>
                                    <p:cond delay="0"/>
                                  </p:stCondLst>
                                  <p:childTnLst>
                                    <p:set>
                                      <p:cBhvr>
                                        <p:cTn id="20" dur="1" fill="hold">
                                          <p:stCondLst>
                                            <p:cond delay="0"/>
                                          </p:stCondLst>
                                        </p:cTn>
                                        <p:tgtEl>
                                          <p:spTgt spid="19461"/>
                                        </p:tgtEl>
                                        <p:attrNameLst>
                                          <p:attrName>style.visibility</p:attrName>
                                        </p:attrNameLst>
                                      </p:cBhvr>
                                      <p:to>
                                        <p:strVal val="visible"/>
                                      </p:to>
                                    </p:set>
                                    <p:anim calcmode="lin" valueType="num">
                                      <p:cBhvr>
                                        <p:cTn id="21" dur="500" fill="hold"/>
                                        <p:tgtEl>
                                          <p:spTgt spid="19461"/>
                                        </p:tgtEl>
                                        <p:attrNameLst>
                                          <p:attrName>ppt_w</p:attrName>
                                        </p:attrNameLst>
                                      </p:cBhvr>
                                      <p:tavLst>
                                        <p:tav tm="0">
                                          <p:val>
                                            <p:fltVal val="0"/>
                                          </p:val>
                                        </p:tav>
                                        <p:tav tm="100000">
                                          <p:val>
                                            <p:strVal val="#ppt_w"/>
                                          </p:val>
                                        </p:tav>
                                      </p:tavLst>
                                    </p:anim>
                                    <p:anim calcmode="lin" valueType="num">
                                      <p:cBhvr>
                                        <p:cTn id="22" dur="500" fill="hold"/>
                                        <p:tgtEl>
                                          <p:spTgt spid="19461"/>
                                        </p:tgtEl>
                                        <p:attrNameLst>
                                          <p:attrName>ppt_h</p:attrName>
                                        </p:attrNameLst>
                                      </p:cBhvr>
                                      <p:tavLst>
                                        <p:tav tm="0">
                                          <p:val>
                                            <p:fltVal val="0"/>
                                          </p:val>
                                        </p:tav>
                                        <p:tav tm="100000">
                                          <p:val>
                                            <p:strVal val="#ppt_h"/>
                                          </p:val>
                                        </p:tav>
                                      </p:tavLst>
                                    </p:anim>
                                    <p:anim calcmode="lin" valueType="num">
                                      <p:cBhvr>
                                        <p:cTn id="23" dur="500" fill="hold"/>
                                        <p:tgtEl>
                                          <p:spTgt spid="19461"/>
                                        </p:tgtEl>
                                        <p:attrNameLst>
                                          <p:attrName>style.rotation</p:attrName>
                                        </p:attrNameLst>
                                      </p:cBhvr>
                                      <p:tavLst>
                                        <p:tav tm="0">
                                          <p:val>
                                            <p:fltVal val="90"/>
                                          </p:val>
                                        </p:tav>
                                        <p:tav tm="100000">
                                          <p:val>
                                            <p:fltVal val="0"/>
                                          </p:val>
                                        </p:tav>
                                      </p:tavLst>
                                    </p:anim>
                                    <p:animEffect transition="in" filter="fade">
                                      <p:cBhvr>
                                        <p:cTn id="24"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0"/>
          <p:cNvSpPr txBox="1">
            <a:spLocks noChangeArrowheads="1"/>
          </p:cNvSpPr>
          <p:nvPr/>
        </p:nvSpPr>
        <p:spPr bwMode="auto">
          <a:xfrm>
            <a:off x="1709738"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pc="-50" smtClean="0">
                <a:solidFill>
                  <a:srgbClr val="818080"/>
                </a:solidFill>
                <a:latin typeface="Arial Narrow" pitchFamily="34" charset="0"/>
              </a:rPr>
              <a:t>La recherche d’une représentation signifiante</a:t>
            </a:r>
            <a:endParaRPr lang="fr-FR" altLang="fr-FR" sz="3200" b="1" i="1" spc="-50">
              <a:solidFill>
                <a:srgbClr val="818080"/>
              </a:solidFill>
              <a:latin typeface="Arial Narrow" pitchFamily="34" charset="0"/>
            </a:endParaRPr>
          </a:p>
        </p:txBody>
      </p:sp>
      <p:pic>
        <p:nvPicPr>
          <p:cNvPr id="21514" name="Picture 10" descr="G:\a8-     Relations ext - Prosper\PROSPER 2014\Chercheur en 2030\3- Atelier du 4 décembre 2014\images\images réduites\étape1.jpg"/>
          <p:cNvPicPr>
            <a:picLocks noChangeAspect="1" noChangeArrowheads="1"/>
          </p:cNvPicPr>
          <p:nvPr/>
        </p:nvPicPr>
        <p:blipFill>
          <a:blip r:embed="rId2"/>
          <a:srcRect/>
          <a:stretch>
            <a:fillRect/>
          </a:stretch>
        </p:blipFill>
        <p:spPr bwMode="auto">
          <a:xfrm rot="21306924">
            <a:off x="409575" y="1563688"/>
            <a:ext cx="6896100" cy="4019550"/>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21515" name="Picture 11" descr="G:\a8-     Relations ext - Prosper\PROSPER 2014\Chercheur en 2030\3- Atelier du 4 décembre 2014\images\images réduites\étape2.jpg"/>
          <p:cNvPicPr>
            <a:picLocks noChangeAspect="1" noChangeArrowheads="1"/>
          </p:cNvPicPr>
          <p:nvPr/>
        </p:nvPicPr>
        <p:blipFill>
          <a:blip r:embed="rId3"/>
          <a:srcRect/>
          <a:stretch>
            <a:fillRect/>
          </a:stretch>
        </p:blipFill>
        <p:spPr bwMode="auto">
          <a:xfrm rot="21431074">
            <a:off x="1879600" y="2297113"/>
            <a:ext cx="6896100" cy="4275137"/>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ipe(left)">
                                      <p:cBhvr>
                                        <p:cTn id="7" dur="500"/>
                                        <p:tgtEl>
                                          <p:spTgt spid="29698"/>
                                        </p:tgtEl>
                                      </p:cBhvr>
                                    </p:animEffect>
                                  </p:childTnLst>
                                </p:cTn>
                              </p:par>
                            </p:childTnLst>
                          </p:cTn>
                        </p:par>
                        <p:par>
                          <p:cTn id="8" fill="hold">
                            <p:stCondLst>
                              <p:cond delay="500"/>
                            </p:stCondLst>
                            <p:childTnLst>
                              <p:par>
                                <p:cTn id="9" presetID="37" presetClass="entr" presetSubtype="0" fill="hold" nodeType="afterEffect">
                                  <p:stCondLst>
                                    <p:cond delay="500"/>
                                  </p:stCondLst>
                                  <p:childTnLst>
                                    <p:set>
                                      <p:cBhvr>
                                        <p:cTn id="10" dur="1" fill="hold">
                                          <p:stCondLst>
                                            <p:cond delay="0"/>
                                          </p:stCondLst>
                                        </p:cTn>
                                        <p:tgtEl>
                                          <p:spTgt spid="21514"/>
                                        </p:tgtEl>
                                        <p:attrNameLst>
                                          <p:attrName>style.visibility</p:attrName>
                                        </p:attrNameLst>
                                      </p:cBhvr>
                                      <p:to>
                                        <p:strVal val="visible"/>
                                      </p:to>
                                    </p:set>
                                    <p:animEffect transition="in" filter="fade">
                                      <p:cBhvr>
                                        <p:cTn id="11" dur="1000"/>
                                        <p:tgtEl>
                                          <p:spTgt spid="21514"/>
                                        </p:tgtEl>
                                      </p:cBhvr>
                                    </p:animEffect>
                                    <p:anim calcmode="lin" valueType="num">
                                      <p:cBhvr>
                                        <p:cTn id="12" dur="1000" fill="hold"/>
                                        <p:tgtEl>
                                          <p:spTgt spid="21514"/>
                                        </p:tgtEl>
                                        <p:attrNameLst>
                                          <p:attrName>ppt_x</p:attrName>
                                        </p:attrNameLst>
                                      </p:cBhvr>
                                      <p:tavLst>
                                        <p:tav tm="0">
                                          <p:val>
                                            <p:strVal val="#ppt_x"/>
                                          </p:val>
                                        </p:tav>
                                        <p:tav tm="100000">
                                          <p:val>
                                            <p:strVal val="#ppt_x"/>
                                          </p:val>
                                        </p:tav>
                                      </p:tavLst>
                                    </p:anim>
                                    <p:anim calcmode="lin" valueType="num">
                                      <p:cBhvr>
                                        <p:cTn id="13" dur="900" decel="100000" fill="hold"/>
                                        <p:tgtEl>
                                          <p:spTgt spid="215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514"/>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21515"/>
                                        </p:tgtEl>
                                        <p:attrNameLst>
                                          <p:attrName>style.visibility</p:attrName>
                                        </p:attrNameLst>
                                      </p:cBhvr>
                                      <p:to>
                                        <p:strVal val="visible"/>
                                      </p:to>
                                    </p:set>
                                    <p:animEffect transition="in" filter="fade">
                                      <p:cBhvr>
                                        <p:cTn id="19" dur="1000"/>
                                        <p:tgtEl>
                                          <p:spTgt spid="21515"/>
                                        </p:tgtEl>
                                      </p:cBhvr>
                                    </p:animEffect>
                                    <p:anim calcmode="lin" valueType="num">
                                      <p:cBhvr>
                                        <p:cTn id="20" dur="1000" fill="hold"/>
                                        <p:tgtEl>
                                          <p:spTgt spid="21515"/>
                                        </p:tgtEl>
                                        <p:attrNameLst>
                                          <p:attrName>ppt_x</p:attrName>
                                        </p:attrNameLst>
                                      </p:cBhvr>
                                      <p:tavLst>
                                        <p:tav tm="0">
                                          <p:val>
                                            <p:strVal val="#ppt_x"/>
                                          </p:val>
                                        </p:tav>
                                        <p:tav tm="100000">
                                          <p:val>
                                            <p:strVal val="#ppt_x"/>
                                          </p:val>
                                        </p:tav>
                                      </p:tavLst>
                                    </p:anim>
                                    <p:anim calcmode="lin" valueType="num">
                                      <p:cBhvr>
                                        <p:cTn id="21" dur="900" decel="100000" fill="hold"/>
                                        <p:tgtEl>
                                          <p:spTgt spid="215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15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pc="-50">
                <a:solidFill>
                  <a:srgbClr val="818080"/>
                </a:solidFill>
                <a:latin typeface="Arial Narrow" pitchFamily="34" charset="0"/>
              </a:rPr>
              <a:t>La recherche d’une représentation signifiante</a:t>
            </a:r>
          </a:p>
        </p:txBody>
      </p:sp>
      <p:pic>
        <p:nvPicPr>
          <p:cNvPr id="5" name="Picture 12" descr="G:\a8-     Relations ext - Prosper\PROSPER 2014\Chercheur en 2030\3- Atelier du 4 décembre 2014\images\images réduites\étape3.jpg"/>
          <p:cNvPicPr>
            <a:picLocks noChangeAspect="1" noChangeArrowheads="1"/>
          </p:cNvPicPr>
          <p:nvPr/>
        </p:nvPicPr>
        <p:blipFill>
          <a:blip r:embed="rId2"/>
          <a:srcRect/>
          <a:stretch>
            <a:fillRect/>
          </a:stretch>
        </p:blipFill>
        <p:spPr bwMode="auto">
          <a:xfrm rot="21115486">
            <a:off x="533400" y="1103313"/>
            <a:ext cx="7280275" cy="4530725"/>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6" name="Picture 13" descr="G:\a8-     Relations ext - Prosper\PROSPER 2014\Chercheur en 2030\3- Atelier du 4 décembre 2014\images\images réduites\étape4.jpg"/>
          <p:cNvPicPr>
            <a:picLocks noChangeAspect="1" noChangeArrowheads="1"/>
          </p:cNvPicPr>
          <p:nvPr/>
        </p:nvPicPr>
        <p:blipFill>
          <a:blip r:embed="rId3"/>
          <a:srcRect/>
          <a:stretch>
            <a:fillRect/>
          </a:stretch>
        </p:blipFill>
        <p:spPr bwMode="auto">
          <a:xfrm rot="21332818">
            <a:off x="1208088" y="1470025"/>
            <a:ext cx="7280275" cy="4529138"/>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7" name="Picture 14" descr="G:\a8-     Relations ext - Prosper\PROSPER 2014\Chercheur en 2030\3- Atelier du 4 décembre 2014\images\images réduites\étape5.jpg"/>
          <p:cNvPicPr>
            <a:picLocks noChangeAspect="1" noChangeArrowheads="1"/>
          </p:cNvPicPr>
          <p:nvPr/>
        </p:nvPicPr>
        <p:blipFill>
          <a:blip r:embed="rId4"/>
          <a:srcRect/>
          <a:stretch>
            <a:fillRect/>
          </a:stretch>
        </p:blipFill>
        <p:spPr bwMode="auto">
          <a:xfrm rot="21433697">
            <a:off x="1709738" y="2044700"/>
            <a:ext cx="7280275" cy="4513263"/>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675" decel="100000" fill="hold"/>
                                        <p:tgtEl>
                                          <p:spTgt spid="5"/>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anim calcmode="lin" valueType="num">
                                      <p:cBhvr>
                                        <p:cTn id="16" dur="750" fill="hold"/>
                                        <p:tgtEl>
                                          <p:spTgt spid="6"/>
                                        </p:tgtEl>
                                        <p:attrNameLst>
                                          <p:attrName>ppt_x</p:attrName>
                                        </p:attrNameLst>
                                      </p:cBhvr>
                                      <p:tavLst>
                                        <p:tav tm="0">
                                          <p:val>
                                            <p:strVal val="#ppt_x"/>
                                          </p:val>
                                        </p:tav>
                                        <p:tav tm="100000">
                                          <p:val>
                                            <p:strVal val="#ppt_x"/>
                                          </p:val>
                                        </p:tav>
                                      </p:tavLst>
                                    </p:anim>
                                    <p:anim calcmode="lin" valueType="num">
                                      <p:cBhvr>
                                        <p:cTn id="17" dur="675" decel="100000" fill="hold"/>
                                        <p:tgtEl>
                                          <p:spTgt spid="6"/>
                                        </p:tgtEl>
                                        <p:attrNameLst>
                                          <p:attrName>ppt_y</p:attrName>
                                        </p:attrNameLst>
                                      </p:cBhvr>
                                      <p:tavLst>
                                        <p:tav tm="0">
                                          <p:val>
                                            <p:strVal val="#ppt_y+1"/>
                                          </p:val>
                                        </p:tav>
                                        <p:tav tm="100000">
                                          <p:val>
                                            <p:strVal val="#ppt_y-.03"/>
                                          </p:val>
                                        </p:tav>
                                      </p:tavLst>
                                    </p:anim>
                                    <p:anim calcmode="lin" valueType="num">
                                      <p:cBhvr>
                                        <p:cTn id="18" dur="75" accel="100000" fill="hold">
                                          <p:stCondLst>
                                            <p:cond delay="67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675" decel="100000" fill="hold"/>
                                        <p:tgtEl>
                                          <p:spTgt spid="7"/>
                                        </p:tgtEl>
                                        <p:attrNameLst>
                                          <p:attrName>ppt_y</p:attrName>
                                        </p:attrNameLst>
                                      </p:cBhvr>
                                      <p:tavLst>
                                        <p:tav tm="0">
                                          <p:val>
                                            <p:strVal val="#ppt_y+1"/>
                                          </p:val>
                                        </p:tav>
                                        <p:tav tm="100000">
                                          <p:val>
                                            <p:strVal val="#ppt_y-.03"/>
                                          </p:val>
                                        </p:tav>
                                      </p:tavLst>
                                    </p:anim>
                                    <p:anim calcmode="lin" valueType="num">
                                      <p:cBhvr>
                                        <p:cTn id="26"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6" name="Picture 24" descr="arborescence des variables - V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996950"/>
            <a:ext cx="87312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 tout cela aboutissant aujourd’hui à :</a:t>
            </a:r>
          </a:p>
        </p:txBody>
      </p:sp>
      <p:sp>
        <p:nvSpPr>
          <p:cNvPr id="5" name="Freeform 34"/>
          <p:cNvSpPr>
            <a:spLocks/>
          </p:cNvSpPr>
          <p:nvPr/>
        </p:nvSpPr>
        <p:spPr bwMode="auto">
          <a:xfrm rot="-128683">
            <a:off x="3662363" y="5011738"/>
            <a:ext cx="936625" cy="354012"/>
          </a:xfrm>
          <a:custGeom>
            <a:avLst/>
            <a:gdLst>
              <a:gd name="T0" fmla="*/ 2147483647 w 3310"/>
              <a:gd name="T1" fmla="*/ 1441199294 h 2110"/>
              <a:gd name="T2" fmla="*/ 2147483647 w 3310"/>
              <a:gd name="T3" fmla="*/ 1233286872 h 2110"/>
              <a:gd name="T4" fmla="*/ 2147483647 w 3310"/>
              <a:gd name="T5" fmla="*/ 1195482082 h 2110"/>
              <a:gd name="T6" fmla="*/ 2147483647 w 3310"/>
              <a:gd name="T7" fmla="*/ 1308896621 h 2110"/>
              <a:gd name="T8" fmla="*/ 2147483647 w 3310"/>
              <a:gd name="T9" fmla="*/ 1535697345 h 2110"/>
              <a:gd name="T10" fmla="*/ 2147483647 w 3310"/>
              <a:gd name="T11" fmla="*/ 1951522021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12440 h 2110"/>
              <a:gd name="T62" fmla="*/ 2147483647 w 3310"/>
              <a:gd name="T63" fmla="*/ 1365589713 h 2110"/>
              <a:gd name="T64" fmla="*/ 2147483647 w 3310"/>
              <a:gd name="T65" fmla="*/ 930876567 h 2110"/>
              <a:gd name="T66" fmla="*/ 2147483647 w 3310"/>
              <a:gd name="T67" fmla="*/ 552856682 h 2110"/>
              <a:gd name="T68" fmla="*/ 2147483647 w 3310"/>
              <a:gd name="T69" fmla="*/ 326027771 h 2110"/>
              <a:gd name="T70" fmla="*/ 2147483647 w 3310"/>
              <a:gd name="T71" fmla="*/ 137031837 h 2110"/>
              <a:gd name="T72" fmla="*/ 2147483647 w 3310"/>
              <a:gd name="T73" fmla="*/ 4729164 h 2110"/>
              <a:gd name="T74" fmla="*/ 2147483647 w 3310"/>
              <a:gd name="T75" fmla="*/ 99227047 h 2110"/>
              <a:gd name="T76" fmla="*/ 2147483647 w 3310"/>
              <a:gd name="T77" fmla="*/ 288251167 h 2110"/>
              <a:gd name="T78" fmla="*/ 2147483647 w 3310"/>
              <a:gd name="T79" fmla="*/ 552856682 h 2110"/>
              <a:gd name="T80" fmla="*/ 2147483647 w 3310"/>
              <a:gd name="T81" fmla="*/ 760769104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 name="Freeform 34"/>
          <p:cNvSpPr>
            <a:spLocks/>
          </p:cNvSpPr>
          <p:nvPr/>
        </p:nvSpPr>
        <p:spPr bwMode="auto">
          <a:xfrm rot="-128683">
            <a:off x="2898775" y="4805363"/>
            <a:ext cx="935038" cy="354012"/>
          </a:xfrm>
          <a:custGeom>
            <a:avLst/>
            <a:gdLst>
              <a:gd name="T0" fmla="*/ 2147483647 w 3310"/>
              <a:gd name="T1" fmla="*/ 1441199294 h 2110"/>
              <a:gd name="T2" fmla="*/ 2147483647 w 3310"/>
              <a:gd name="T3" fmla="*/ 1233286872 h 2110"/>
              <a:gd name="T4" fmla="*/ 2147483647 w 3310"/>
              <a:gd name="T5" fmla="*/ 1195482082 h 2110"/>
              <a:gd name="T6" fmla="*/ 2147483647 w 3310"/>
              <a:gd name="T7" fmla="*/ 1308896621 h 2110"/>
              <a:gd name="T8" fmla="*/ 2147483647 w 3310"/>
              <a:gd name="T9" fmla="*/ 1535697345 h 2110"/>
              <a:gd name="T10" fmla="*/ 2147483647 w 3310"/>
              <a:gd name="T11" fmla="*/ 1951522021 h 2110"/>
              <a:gd name="T12" fmla="*/ 2147483647 w 3310"/>
              <a:gd name="T13" fmla="*/ 2147483647 h 2110"/>
              <a:gd name="T14" fmla="*/ 2008803718 w 3310"/>
              <a:gd name="T15" fmla="*/ 2147483647 h 2110"/>
              <a:gd name="T16" fmla="*/ 474011723 w 3310"/>
              <a:gd name="T17" fmla="*/ 2147483647 h 2110"/>
              <a:gd name="T18" fmla="*/ 22583286 w 3310"/>
              <a:gd name="T19" fmla="*/ 2147483647 h 2110"/>
              <a:gd name="T20" fmla="*/ 654518973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12440 h 2110"/>
              <a:gd name="T62" fmla="*/ 2147483647 w 3310"/>
              <a:gd name="T63" fmla="*/ 1365589713 h 2110"/>
              <a:gd name="T64" fmla="*/ 2147483647 w 3310"/>
              <a:gd name="T65" fmla="*/ 930876567 h 2110"/>
              <a:gd name="T66" fmla="*/ 2147483647 w 3310"/>
              <a:gd name="T67" fmla="*/ 552856682 h 2110"/>
              <a:gd name="T68" fmla="*/ 2147483647 w 3310"/>
              <a:gd name="T69" fmla="*/ 326027771 h 2110"/>
              <a:gd name="T70" fmla="*/ 2147483647 w 3310"/>
              <a:gd name="T71" fmla="*/ 137031837 h 2110"/>
              <a:gd name="T72" fmla="*/ 2147483647 w 3310"/>
              <a:gd name="T73" fmla="*/ 4729164 h 2110"/>
              <a:gd name="T74" fmla="*/ 2147483647 w 3310"/>
              <a:gd name="T75" fmla="*/ 99227047 h 2110"/>
              <a:gd name="T76" fmla="*/ 2147483647 w 3310"/>
              <a:gd name="T77" fmla="*/ 288251167 h 2110"/>
              <a:gd name="T78" fmla="*/ 2147483647 w 3310"/>
              <a:gd name="T79" fmla="*/ 552856682 h 2110"/>
              <a:gd name="T80" fmla="*/ 2147483647 w 3310"/>
              <a:gd name="T81" fmla="*/ 760769104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 name="Freeform 34"/>
          <p:cNvSpPr>
            <a:spLocks/>
          </p:cNvSpPr>
          <p:nvPr/>
        </p:nvSpPr>
        <p:spPr bwMode="auto">
          <a:xfrm rot="-128683">
            <a:off x="2289175" y="4500563"/>
            <a:ext cx="936625" cy="354012"/>
          </a:xfrm>
          <a:custGeom>
            <a:avLst/>
            <a:gdLst>
              <a:gd name="T0" fmla="*/ 2147483647 w 3310"/>
              <a:gd name="T1" fmla="*/ 1441199294 h 2110"/>
              <a:gd name="T2" fmla="*/ 2147483647 w 3310"/>
              <a:gd name="T3" fmla="*/ 1233286872 h 2110"/>
              <a:gd name="T4" fmla="*/ 2147483647 w 3310"/>
              <a:gd name="T5" fmla="*/ 1195482082 h 2110"/>
              <a:gd name="T6" fmla="*/ 2147483647 w 3310"/>
              <a:gd name="T7" fmla="*/ 1308896621 h 2110"/>
              <a:gd name="T8" fmla="*/ 2147483647 w 3310"/>
              <a:gd name="T9" fmla="*/ 1535697345 h 2110"/>
              <a:gd name="T10" fmla="*/ 2147483647 w 3310"/>
              <a:gd name="T11" fmla="*/ 1951522021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12440 h 2110"/>
              <a:gd name="T62" fmla="*/ 2147483647 w 3310"/>
              <a:gd name="T63" fmla="*/ 1365589713 h 2110"/>
              <a:gd name="T64" fmla="*/ 2147483647 w 3310"/>
              <a:gd name="T65" fmla="*/ 930876567 h 2110"/>
              <a:gd name="T66" fmla="*/ 2147483647 w 3310"/>
              <a:gd name="T67" fmla="*/ 552856682 h 2110"/>
              <a:gd name="T68" fmla="*/ 2147483647 w 3310"/>
              <a:gd name="T69" fmla="*/ 326027771 h 2110"/>
              <a:gd name="T70" fmla="*/ 2147483647 w 3310"/>
              <a:gd name="T71" fmla="*/ 137031837 h 2110"/>
              <a:gd name="T72" fmla="*/ 2147483647 w 3310"/>
              <a:gd name="T73" fmla="*/ 4729164 h 2110"/>
              <a:gd name="T74" fmla="*/ 2147483647 w 3310"/>
              <a:gd name="T75" fmla="*/ 99227047 h 2110"/>
              <a:gd name="T76" fmla="*/ 2147483647 w 3310"/>
              <a:gd name="T77" fmla="*/ 288251167 h 2110"/>
              <a:gd name="T78" fmla="*/ 2147483647 w 3310"/>
              <a:gd name="T79" fmla="*/ 552856682 h 2110"/>
              <a:gd name="T80" fmla="*/ 2147483647 w 3310"/>
              <a:gd name="T81" fmla="*/ 760769104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Freeform 34"/>
          <p:cNvSpPr>
            <a:spLocks/>
          </p:cNvSpPr>
          <p:nvPr/>
        </p:nvSpPr>
        <p:spPr bwMode="auto">
          <a:xfrm rot="-128683">
            <a:off x="2065338" y="4056063"/>
            <a:ext cx="936625" cy="354012"/>
          </a:xfrm>
          <a:custGeom>
            <a:avLst/>
            <a:gdLst>
              <a:gd name="T0" fmla="*/ 2147483647 w 3310"/>
              <a:gd name="T1" fmla="*/ 1441199294 h 2110"/>
              <a:gd name="T2" fmla="*/ 2147483647 w 3310"/>
              <a:gd name="T3" fmla="*/ 1233286872 h 2110"/>
              <a:gd name="T4" fmla="*/ 2147483647 w 3310"/>
              <a:gd name="T5" fmla="*/ 1195482082 h 2110"/>
              <a:gd name="T6" fmla="*/ 2147483647 w 3310"/>
              <a:gd name="T7" fmla="*/ 1308896621 h 2110"/>
              <a:gd name="T8" fmla="*/ 2147483647 w 3310"/>
              <a:gd name="T9" fmla="*/ 1535697345 h 2110"/>
              <a:gd name="T10" fmla="*/ 2147483647 w 3310"/>
              <a:gd name="T11" fmla="*/ 1951522021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12440 h 2110"/>
              <a:gd name="T62" fmla="*/ 2147483647 w 3310"/>
              <a:gd name="T63" fmla="*/ 1365589713 h 2110"/>
              <a:gd name="T64" fmla="*/ 2147483647 w 3310"/>
              <a:gd name="T65" fmla="*/ 930876567 h 2110"/>
              <a:gd name="T66" fmla="*/ 2147483647 w 3310"/>
              <a:gd name="T67" fmla="*/ 552856682 h 2110"/>
              <a:gd name="T68" fmla="*/ 2147483647 w 3310"/>
              <a:gd name="T69" fmla="*/ 326027771 h 2110"/>
              <a:gd name="T70" fmla="*/ 2147483647 w 3310"/>
              <a:gd name="T71" fmla="*/ 137031837 h 2110"/>
              <a:gd name="T72" fmla="*/ 2147483647 w 3310"/>
              <a:gd name="T73" fmla="*/ 4729164 h 2110"/>
              <a:gd name="T74" fmla="*/ 2147483647 w 3310"/>
              <a:gd name="T75" fmla="*/ 99227047 h 2110"/>
              <a:gd name="T76" fmla="*/ 2147483647 w 3310"/>
              <a:gd name="T77" fmla="*/ 288251167 h 2110"/>
              <a:gd name="T78" fmla="*/ 2147483647 w 3310"/>
              <a:gd name="T79" fmla="*/ 552856682 h 2110"/>
              <a:gd name="T80" fmla="*/ 2147483647 w 3310"/>
              <a:gd name="T81" fmla="*/ 760769104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 name="Freeform 34"/>
          <p:cNvSpPr>
            <a:spLocks/>
          </p:cNvSpPr>
          <p:nvPr/>
        </p:nvSpPr>
        <p:spPr bwMode="auto">
          <a:xfrm rot="-128683">
            <a:off x="2168525" y="3141663"/>
            <a:ext cx="936625" cy="354012"/>
          </a:xfrm>
          <a:custGeom>
            <a:avLst/>
            <a:gdLst>
              <a:gd name="T0" fmla="*/ 2147483647 w 3310"/>
              <a:gd name="T1" fmla="*/ 1441199294 h 2110"/>
              <a:gd name="T2" fmla="*/ 2147483647 w 3310"/>
              <a:gd name="T3" fmla="*/ 1233286872 h 2110"/>
              <a:gd name="T4" fmla="*/ 2147483647 w 3310"/>
              <a:gd name="T5" fmla="*/ 1195482082 h 2110"/>
              <a:gd name="T6" fmla="*/ 2147483647 w 3310"/>
              <a:gd name="T7" fmla="*/ 1308896621 h 2110"/>
              <a:gd name="T8" fmla="*/ 2147483647 w 3310"/>
              <a:gd name="T9" fmla="*/ 1535697345 h 2110"/>
              <a:gd name="T10" fmla="*/ 2147483647 w 3310"/>
              <a:gd name="T11" fmla="*/ 1951522021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12440 h 2110"/>
              <a:gd name="T62" fmla="*/ 2147483647 w 3310"/>
              <a:gd name="T63" fmla="*/ 1365589713 h 2110"/>
              <a:gd name="T64" fmla="*/ 2147483647 w 3310"/>
              <a:gd name="T65" fmla="*/ 930876567 h 2110"/>
              <a:gd name="T66" fmla="*/ 2147483647 w 3310"/>
              <a:gd name="T67" fmla="*/ 552856682 h 2110"/>
              <a:gd name="T68" fmla="*/ 2147483647 w 3310"/>
              <a:gd name="T69" fmla="*/ 326027771 h 2110"/>
              <a:gd name="T70" fmla="*/ 2147483647 w 3310"/>
              <a:gd name="T71" fmla="*/ 137031837 h 2110"/>
              <a:gd name="T72" fmla="*/ 2147483647 w 3310"/>
              <a:gd name="T73" fmla="*/ 4729164 h 2110"/>
              <a:gd name="T74" fmla="*/ 2147483647 w 3310"/>
              <a:gd name="T75" fmla="*/ 99227047 h 2110"/>
              <a:gd name="T76" fmla="*/ 2147483647 w 3310"/>
              <a:gd name="T77" fmla="*/ 288251167 h 2110"/>
              <a:gd name="T78" fmla="*/ 2147483647 w 3310"/>
              <a:gd name="T79" fmla="*/ 552856682 h 2110"/>
              <a:gd name="T80" fmla="*/ 2147483647 w 3310"/>
              <a:gd name="T81" fmla="*/ 760769104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 name="Freeform 34"/>
          <p:cNvSpPr>
            <a:spLocks/>
          </p:cNvSpPr>
          <p:nvPr/>
        </p:nvSpPr>
        <p:spPr bwMode="auto">
          <a:xfrm rot="-128683">
            <a:off x="2497138" y="2663825"/>
            <a:ext cx="936625" cy="354013"/>
          </a:xfrm>
          <a:custGeom>
            <a:avLst/>
            <a:gdLst>
              <a:gd name="T0" fmla="*/ 2147483647 w 3310"/>
              <a:gd name="T1" fmla="*/ 1441207392 h 2110"/>
              <a:gd name="T2" fmla="*/ 2147483647 w 3310"/>
              <a:gd name="T3" fmla="*/ 1233293879 h 2110"/>
              <a:gd name="T4" fmla="*/ 2147483647 w 3310"/>
              <a:gd name="T5" fmla="*/ 1195488814 h 2110"/>
              <a:gd name="T6" fmla="*/ 2147483647 w 3310"/>
              <a:gd name="T7" fmla="*/ 1308904009 h 2110"/>
              <a:gd name="T8" fmla="*/ 2147483647 w 3310"/>
              <a:gd name="T9" fmla="*/ 1535706045 h 2110"/>
              <a:gd name="T10" fmla="*/ 2147483647 w 3310"/>
              <a:gd name="T11" fmla="*/ 1951533070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23108 h 2110"/>
              <a:gd name="T62" fmla="*/ 2147483647 w 3310"/>
              <a:gd name="T63" fmla="*/ 1365597430 h 2110"/>
              <a:gd name="T64" fmla="*/ 2147483647 w 3310"/>
              <a:gd name="T65" fmla="*/ 930881881 h 2110"/>
              <a:gd name="T66" fmla="*/ 2147483647 w 3310"/>
              <a:gd name="T67" fmla="*/ 552859753 h 2110"/>
              <a:gd name="T68" fmla="*/ 2147483647 w 3310"/>
              <a:gd name="T69" fmla="*/ 326029698 h 2110"/>
              <a:gd name="T70" fmla="*/ 2147483647 w 3310"/>
              <a:gd name="T71" fmla="*/ 137032728 h 2110"/>
              <a:gd name="T72" fmla="*/ 2147483647 w 3310"/>
              <a:gd name="T73" fmla="*/ 4729177 h 2110"/>
              <a:gd name="T74" fmla="*/ 2147483647 w 3310"/>
              <a:gd name="T75" fmla="*/ 99227663 h 2110"/>
              <a:gd name="T76" fmla="*/ 2147483647 w 3310"/>
              <a:gd name="T77" fmla="*/ 288252820 h 2110"/>
              <a:gd name="T78" fmla="*/ 2147483647 w 3310"/>
              <a:gd name="T79" fmla="*/ 552859753 h 2110"/>
              <a:gd name="T80" fmla="*/ 2147483647 w 3310"/>
              <a:gd name="T81" fmla="*/ 76077326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 name="Freeform 34"/>
          <p:cNvSpPr>
            <a:spLocks/>
          </p:cNvSpPr>
          <p:nvPr/>
        </p:nvSpPr>
        <p:spPr bwMode="auto">
          <a:xfrm rot="-128683">
            <a:off x="3335338" y="2359025"/>
            <a:ext cx="936625" cy="354013"/>
          </a:xfrm>
          <a:custGeom>
            <a:avLst/>
            <a:gdLst>
              <a:gd name="T0" fmla="*/ 2147483647 w 3310"/>
              <a:gd name="T1" fmla="*/ 1441207392 h 2110"/>
              <a:gd name="T2" fmla="*/ 2147483647 w 3310"/>
              <a:gd name="T3" fmla="*/ 1233293879 h 2110"/>
              <a:gd name="T4" fmla="*/ 2147483647 w 3310"/>
              <a:gd name="T5" fmla="*/ 1195488814 h 2110"/>
              <a:gd name="T6" fmla="*/ 2147483647 w 3310"/>
              <a:gd name="T7" fmla="*/ 1308904009 h 2110"/>
              <a:gd name="T8" fmla="*/ 2147483647 w 3310"/>
              <a:gd name="T9" fmla="*/ 1535706045 h 2110"/>
              <a:gd name="T10" fmla="*/ 2147483647 w 3310"/>
              <a:gd name="T11" fmla="*/ 1951533070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23108 h 2110"/>
              <a:gd name="T62" fmla="*/ 2147483647 w 3310"/>
              <a:gd name="T63" fmla="*/ 1365597430 h 2110"/>
              <a:gd name="T64" fmla="*/ 2147483647 w 3310"/>
              <a:gd name="T65" fmla="*/ 930881881 h 2110"/>
              <a:gd name="T66" fmla="*/ 2147483647 w 3310"/>
              <a:gd name="T67" fmla="*/ 552859753 h 2110"/>
              <a:gd name="T68" fmla="*/ 2147483647 w 3310"/>
              <a:gd name="T69" fmla="*/ 326029698 h 2110"/>
              <a:gd name="T70" fmla="*/ 2147483647 w 3310"/>
              <a:gd name="T71" fmla="*/ 137032728 h 2110"/>
              <a:gd name="T72" fmla="*/ 2147483647 w 3310"/>
              <a:gd name="T73" fmla="*/ 4729177 h 2110"/>
              <a:gd name="T74" fmla="*/ 2147483647 w 3310"/>
              <a:gd name="T75" fmla="*/ 99227663 h 2110"/>
              <a:gd name="T76" fmla="*/ 2147483647 w 3310"/>
              <a:gd name="T77" fmla="*/ 288252820 h 2110"/>
              <a:gd name="T78" fmla="*/ 2147483647 w 3310"/>
              <a:gd name="T79" fmla="*/ 552859753 h 2110"/>
              <a:gd name="T80" fmla="*/ 2147483647 w 3310"/>
              <a:gd name="T81" fmla="*/ 76077326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2" name="Freeform 34"/>
          <p:cNvSpPr>
            <a:spLocks/>
          </p:cNvSpPr>
          <p:nvPr/>
        </p:nvSpPr>
        <p:spPr bwMode="auto">
          <a:xfrm rot="-128683">
            <a:off x="4741863" y="2303463"/>
            <a:ext cx="935037" cy="354012"/>
          </a:xfrm>
          <a:custGeom>
            <a:avLst/>
            <a:gdLst>
              <a:gd name="T0" fmla="*/ 2147483647 w 3310"/>
              <a:gd name="T1" fmla="*/ 1441199294 h 2110"/>
              <a:gd name="T2" fmla="*/ 2147483647 w 3310"/>
              <a:gd name="T3" fmla="*/ 1233286872 h 2110"/>
              <a:gd name="T4" fmla="*/ 2147483647 w 3310"/>
              <a:gd name="T5" fmla="*/ 1195482082 h 2110"/>
              <a:gd name="T6" fmla="*/ 2147483647 w 3310"/>
              <a:gd name="T7" fmla="*/ 1308896621 h 2110"/>
              <a:gd name="T8" fmla="*/ 2147483647 w 3310"/>
              <a:gd name="T9" fmla="*/ 1535697345 h 2110"/>
              <a:gd name="T10" fmla="*/ 2147483647 w 3310"/>
              <a:gd name="T11" fmla="*/ 1951522021 h 2110"/>
              <a:gd name="T12" fmla="*/ 2147483647 w 3310"/>
              <a:gd name="T13" fmla="*/ 2147483647 h 2110"/>
              <a:gd name="T14" fmla="*/ 2008799592 w 3310"/>
              <a:gd name="T15" fmla="*/ 2147483647 h 2110"/>
              <a:gd name="T16" fmla="*/ 474010651 w 3310"/>
              <a:gd name="T17" fmla="*/ 2147483647 h 2110"/>
              <a:gd name="T18" fmla="*/ 22583262 w 3310"/>
              <a:gd name="T19" fmla="*/ 2147483647 h 2110"/>
              <a:gd name="T20" fmla="*/ 654517708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12440 h 2110"/>
              <a:gd name="T62" fmla="*/ 2147483647 w 3310"/>
              <a:gd name="T63" fmla="*/ 1365589713 h 2110"/>
              <a:gd name="T64" fmla="*/ 2147483647 w 3310"/>
              <a:gd name="T65" fmla="*/ 930876567 h 2110"/>
              <a:gd name="T66" fmla="*/ 2147483647 w 3310"/>
              <a:gd name="T67" fmla="*/ 552856682 h 2110"/>
              <a:gd name="T68" fmla="*/ 2147483647 w 3310"/>
              <a:gd name="T69" fmla="*/ 326027771 h 2110"/>
              <a:gd name="T70" fmla="*/ 2147483647 w 3310"/>
              <a:gd name="T71" fmla="*/ 137031837 h 2110"/>
              <a:gd name="T72" fmla="*/ 2147483647 w 3310"/>
              <a:gd name="T73" fmla="*/ 4729164 h 2110"/>
              <a:gd name="T74" fmla="*/ 2147483647 w 3310"/>
              <a:gd name="T75" fmla="*/ 99227047 h 2110"/>
              <a:gd name="T76" fmla="*/ 2147483647 w 3310"/>
              <a:gd name="T77" fmla="*/ 288251167 h 2110"/>
              <a:gd name="T78" fmla="*/ 2147483647 w 3310"/>
              <a:gd name="T79" fmla="*/ 552856682 h 2110"/>
              <a:gd name="T80" fmla="*/ 2147483647 w 3310"/>
              <a:gd name="T81" fmla="*/ 760769104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3" name="Freeform 34"/>
          <p:cNvSpPr>
            <a:spLocks/>
          </p:cNvSpPr>
          <p:nvPr/>
        </p:nvSpPr>
        <p:spPr bwMode="auto">
          <a:xfrm rot="-128683">
            <a:off x="5689600" y="2678113"/>
            <a:ext cx="936625" cy="354012"/>
          </a:xfrm>
          <a:custGeom>
            <a:avLst/>
            <a:gdLst>
              <a:gd name="T0" fmla="*/ 2147483647 w 3310"/>
              <a:gd name="T1" fmla="*/ 1441199294 h 2110"/>
              <a:gd name="T2" fmla="*/ 2147483647 w 3310"/>
              <a:gd name="T3" fmla="*/ 1233286872 h 2110"/>
              <a:gd name="T4" fmla="*/ 2147483647 w 3310"/>
              <a:gd name="T5" fmla="*/ 1195482082 h 2110"/>
              <a:gd name="T6" fmla="*/ 2147483647 w 3310"/>
              <a:gd name="T7" fmla="*/ 1308896621 h 2110"/>
              <a:gd name="T8" fmla="*/ 2147483647 w 3310"/>
              <a:gd name="T9" fmla="*/ 1535697345 h 2110"/>
              <a:gd name="T10" fmla="*/ 2147483647 w 3310"/>
              <a:gd name="T11" fmla="*/ 1951522021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12440 h 2110"/>
              <a:gd name="T62" fmla="*/ 2147483647 w 3310"/>
              <a:gd name="T63" fmla="*/ 1365589713 h 2110"/>
              <a:gd name="T64" fmla="*/ 2147483647 w 3310"/>
              <a:gd name="T65" fmla="*/ 930876567 h 2110"/>
              <a:gd name="T66" fmla="*/ 2147483647 w 3310"/>
              <a:gd name="T67" fmla="*/ 552856682 h 2110"/>
              <a:gd name="T68" fmla="*/ 2147483647 w 3310"/>
              <a:gd name="T69" fmla="*/ 326027771 h 2110"/>
              <a:gd name="T70" fmla="*/ 2147483647 w 3310"/>
              <a:gd name="T71" fmla="*/ 137031837 h 2110"/>
              <a:gd name="T72" fmla="*/ 2147483647 w 3310"/>
              <a:gd name="T73" fmla="*/ 4729164 h 2110"/>
              <a:gd name="T74" fmla="*/ 2147483647 w 3310"/>
              <a:gd name="T75" fmla="*/ 99227047 h 2110"/>
              <a:gd name="T76" fmla="*/ 2147483647 w 3310"/>
              <a:gd name="T77" fmla="*/ 288251167 h 2110"/>
              <a:gd name="T78" fmla="*/ 2147483647 w 3310"/>
              <a:gd name="T79" fmla="*/ 552856682 h 2110"/>
              <a:gd name="T80" fmla="*/ 2147483647 w 3310"/>
              <a:gd name="T81" fmla="*/ 760769104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4" name="Freeform 34"/>
          <p:cNvSpPr>
            <a:spLocks/>
          </p:cNvSpPr>
          <p:nvPr/>
        </p:nvSpPr>
        <p:spPr bwMode="auto">
          <a:xfrm rot="-128683">
            <a:off x="6178550" y="3225800"/>
            <a:ext cx="936625" cy="354013"/>
          </a:xfrm>
          <a:custGeom>
            <a:avLst/>
            <a:gdLst>
              <a:gd name="T0" fmla="*/ 2147483647 w 3310"/>
              <a:gd name="T1" fmla="*/ 1441207392 h 2110"/>
              <a:gd name="T2" fmla="*/ 2147483647 w 3310"/>
              <a:gd name="T3" fmla="*/ 1233293879 h 2110"/>
              <a:gd name="T4" fmla="*/ 2147483647 w 3310"/>
              <a:gd name="T5" fmla="*/ 1195488814 h 2110"/>
              <a:gd name="T6" fmla="*/ 2147483647 w 3310"/>
              <a:gd name="T7" fmla="*/ 1308904009 h 2110"/>
              <a:gd name="T8" fmla="*/ 2147483647 w 3310"/>
              <a:gd name="T9" fmla="*/ 1535706045 h 2110"/>
              <a:gd name="T10" fmla="*/ 2147483647 w 3310"/>
              <a:gd name="T11" fmla="*/ 1951533070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23108 h 2110"/>
              <a:gd name="T62" fmla="*/ 2147483647 w 3310"/>
              <a:gd name="T63" fmla="*/ 1365597430 h 2110"/>
              <a:gd name="T64" fmla="*/ 2147483647 w 3310"/>
              <a:gd name="T65" fmla="*/ 930881881 h 2110"/>
              <a:gd name="T66" fmla="*/ 2147483647 w 3310"/>
              <a:gd name="T67" fmla="*/ 552859753 h 2110"/>
              <a:gd name="T68" fmla="*/ 2147483647 w 3310"/>
              <a:gd name="T69" fmla="*/ 326029698 h 2110"/>
              <a:gd name="T70" fmla="*/ 2147483647 w 3310"/>
              <a:gd name="T71" fmla="*/ 137032728 h 2110"/>
              <a:gd name="T72" fmla="*/ 2147483647 w 3310"/>
              <a:gd name="T73" fmla="*/ 4729177 h 2110"/>
              <a:gd name="T74" fmla="*/ 2147483647 w 3310"/>
              <a:gd name="T75" fmla="*/ 99227663 h 2110"/>
              <a:gd name="T76" fmla="*/ 2147483647 w 3310"/>
              <a:gd name="T77" fmla="*/ 288252820 h 2110"/>
              <a:gd name="T78" fmla="*/ 2147483647 w 3310"/>
              <a:gd name="T79" fmla="*/ 552859753 h 2110"/>
              <a:gd name="T80" fmla="*/ 2147483647 w 3310"/>
              <a:gd name="T81" fmla="*/ 76077326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 name="Freeform 34"/>
          <p:cNvSpPr>
            <a:spLocks/>
          </p:cNvSpPr>
          <p:nvPr/>
        </p:nvSpPr>
        <p:spPr bwMode="auto">
          <a:xfrm rot="-128683">
            <a:off x="6248400" y="3978275"/>
            <a:ext cx="935038" cy="354013"/>
          </a:xfrm>
          <a:custGeom>
            <a:avLst/>
            <a:gdLst>
              <a:gd name="T0" fmla="*/ 2147483647 w 3310"/>
              <a:gd name="T1" fmla="*/ 1441207392 h 2110"/>
              <a:gd name="T2" fmla="*/ 2147483647 w 3310"/>
              <a:gd name="T3" fmla="*/ 1233293879 h 2110"/>
              <a:gd name="T4" fmla="*/ 2147483647 w 3310"/>
              <a:gd name="T5" fmla="*/ 1195488814 h 2110"/>
              <a:gd name="T6" fmla="*/ 2147483647 w 3310"/>
              <a:gd name="T7" fmla="*/ 1308904009 h 2110"/>
              <a:gd name="T8" fmla="*/ 2147483647 w 3310"/>
              <a:gd name="T9" fmla="*/ 1535706045 h 2110"/>
              <a:gd name="T10" fmla="*/ 2147483647 w 3310"/>
              <a:gd name="T11" fmla="*/ 1951533070 h 2110"/>
              <a:gd name="T12" fmla="*/ 2147483647 w 3310"/>
              <a:gd name="T13" fmla="*/ 2147483647 h 2110"/>
              <a:gd name="T14" fmla="*/ 2008803718 w 3310"/>
              <a:gd name="T15" fmla="*/ 2147483647 h 2110"/>
              <a:gd name="T16" fmla="*/ 474011723 w 3310"/>
              <a:gd name="T17" fmla="*/ 2147483647 h 2110"/>
              <a:gd name="T18" fmla="*/ 22583286 w 3310"/>
              <a:gd name="T19" fmla="*/ 2147483647 h 2110"/>
              <a:gd name="T20" fmla="*/ 654518973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23108 h 2110"/>
              <a:gd name="T62" fmla="*/ 2147483647 w 3310"/>
              <a:gd name="T63" fmla="*/ 1365597430 h 2110"/>
              <a:gd name="T64" fmla="*/ 2147483647 w 3310"/>
              <a:gd name="T65" fmla="*/ 930881881 h 2110"/>
              <a:gd name="T66" fmla="*/ 2147483647 w 3310"/>
              <a:gd name="T67" fmla="*/ 552859753 h 2110"/>
              <a:gd name="T68" fmla="*/ 2147483647 w 3310"/>
              <a:gd name="T69" fmla="*/ 326029698 h 2110"/>
              <a:gd name="T70" fmla="*/ 2147483647 w 3310"/>
              <a:gd name="T71" fmla="*/ 137032728 h 2110"/>
              <a:gd name="T72" fmla="*/ 2147483647 w 3310"/>
              <a:gd name="T73" fmla="*/ 4729177 h 2110"/>
              <a:gd name="T74" fmla="*/ 2147483647 w 3310"/>
              <a:gd name="T75" fmla="*/ 99227663 h 2110"/>
              <a:gd name="T76" fmla="*/ 2147483647 w 3310"/>
              <a:gd name="T77" fmla="*/ 288252820 h 2110"/>
              <a:gd name="T78" fmla="*/ 2147483647 w 3310"/>
              <a:gd name="T79" fmla="*/ 552859753 h 2110"/>
              <a:gd name="T80" fmla="*/ 2147483647 w 3310"/>
              <a:gd name="T81" fmla="*/ 76077326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 name="Freeform 34"/>
          <p:cNvSpPr>
            <a:spLocks/>
          </p:cNvSpPr>
          <p:nvPr/>
        </p:nvSpPr>
        <p:spPr bwMode="auto">
          <a:xfrm rot="-128683">
            <a:off x="5976938" y="4384675"/>
            <a:ext cx="936625" cy="354013"/>
          </a:xfrm>
          <a:custGeom>
            <a:avLst/>
            <a:gdLst>
              <a:gd name="T0" fmla="*/ 2147483647 w 3310"/>
              <a:gd name="T1" fmla="*/ 1441207392 h 2110"/>
              <a:gd name="T2" fmla="*/ 2147483647 w 3310"/>
              <a:gd name="T3" fmla="*/ 1233293879 h 2110"/>
              <a:gd name="T4" fmla="*/ 2147483647 w 3310"/>
              <a:gd name="T5" fmla="*/ 1195488814 h 2110"/>
              <a:gd name="T6" fmla="*/ 2147483647 w 3310"/>
              <a:gd name="T7" fmla="*/ 1308904009 h 2110"/>
              <a:gd name="T8" fmla="*/ 2147483647 w 3310"/>
              <a:gd name="T9" fmla="*/ 1535706045 h 2110"/>
              <a:gd name="T10" fmla="*/ 2147483647 w 3310"/>
              <a:gd name="T11" fmla="*/ 1951533070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23108 h 2110"/>
              <a:gd name="T62" fmla="*/ 2147483647 w 3310"/>
              <a:gd name="T63" fmla="*/ 1365597430 h 2110"/>
              <a:gd name="T64" fmla="*/ 2147483647 w 3310"/>
              <a:gd name="T65" fmla="*/ 930881881 h 2110"/>
              <a:gd name="T66" fmla="*/ 2147483647 w 3310"/>
              <a:gd name="T67" fmla="*/ 552859753 h 2110"/>
              <a:gd name="T68" fmla="*/ 2147483647 w 3310"/>
              <a:gd name="T69" fmla="*/ 326029698 h 2110"/>
              <a:gd name="T70" fmla="*/ 2147483647 w 3310"/>
              <a:gd name="T71" fmla="*/ 137032728 h 2110"/>
              <a:gd name="T72" fmla="*/ 2147483647 w 3310"/>
              <a:gd name="T73" fmla="*/ 4729177 h 2110"/>
              <a:gd name="T74" fmla="*/ 2147483647 w 3310"/>
              <a:gd name="T75" fmla="*/ 99227663 h 2110"/>
              <a:gd name="T76" fmla="*/ 2147483647 w 3310"/>
              <a:gd name="T77" fmla="*/ 288252820 h 2110"/>
              <a:gd name="T78" fmla="*/ 2147483647 w 3310"/>
              <a:gd name="T79" fmla="*/ 552859753 h 2110"/>
              <a:gd name="T80" fmla="*/ 2147483647 w 3310"/>
              <a:gd name="T81" fmla="*/ 76077326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 name="Freeform 34"/>
          <p:cNvSpPr>
            <a:spLocks/>
          </p:cNvSpPr>
          <p:nvPr/>
        </p:nvSpPr>
        <p:spPr bwMode="auto">
          <a:xfrm rot="-128683">
            <a:off x="5380038" y="4754563"/>
            <a:ext cx="936625" cy="354012"/>
          </a:xfrm>
          <a:custGeom>
            <a:avLst/>
            <a:gdLst>
              <a:gd name="T0" fmla="*/ 2147483647 w 3310"/>
              <a:gd name="T1" fmla="*/ 1441199294 h 2110"/>
              <a:gd name="T2" fmla="*/ 2147483647 w 3310"/>
              <a:gd name="T3" fmla="*/ 1233286872 h 2110"/>
              <a:gd name="T4" fmla="*/ 2147483647 w 3310"/>
              <a:gd name="T5" fmla="*/ 1195482082 h 2110"/>
              <a:gd name="T6" fmla="*/ 2147483647 w 3310"/>
              <a:gd name="T7" fmla="*/ 1308896621 h 2110"/>
              <a:gd name="T8" fmla="*/ 2147483647 w 3310"/>
              <a:gd name="T9" fmla="*/ 1535697345 h 2110"/>
              <a:gd name="T10" fmla="*/ 2147483647 w 3310"/>
              <a:gd name="T11" fmla="*/ 1951522021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12440 h 2110"/>
              <a:gd name="T62" fmla="*/ 2147483647 w 3310"/>
              <a:gd name="T63" fmla="*/ 1365589713 h 2110"/>
              <a:gd name="T64" fmla="*/ 2147483647 w 3310"/>
              <a:gd name="T65" fmla="*/ 930876567 h 2110"/>
              <a:gd name="T66" fmla="*/ 2147483647 w 3310"/>
              <a:gd name="T67" fmla="*/ 552856682 h 2110"/>
              <a:gd name="T68" fmla="*/ 2147483647 w 3310"/>
              <a:gd name="T69" fmla="*/ 326027771 h 2110"/>
              <a:gd name="T70" fmla="*/ 2147483647 w 3310"/>
              <a:gd name="T71" fmla="*/ 137031837 h 2110"/>
              <a:gd name="T72" fmla="*/ 2147483647 w 3310"/>
              <a:gd name="T73" fmla="*/ 4729164 h 2110"/>
              <a:gd name="T74" fmla="*/ 2147483647 w 3310"/>
              <a:gd name="T75" fmla="*/ 99227047 h 2110"/>
              <a:gd name="T76" fmla="*/ 2147483647 w 3310"/>
              <a:gd name="T77" fmla="*/ 288251167 h 2110"/>
              <a:gd name="T78" fmla="*/ 2147483647 w 3310"/>
              <a:gd name="T79" fmla="*/ 552856682 h 2110"/>
              <a:gd name="T80" fmla="*/ 2147483647 w 3310"/>
              <a:gd name="T81" fmla="*/ 760769104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 name="Freeform 34"/>
          <p:cNvSpPr>
            <a:spLocks/>
          </p:cNvSpPr>
          <p:nvPr/>
        </p:nvSpPr>
        <p:spPr bwMode="auto">
          <a:xfrm rot="-128683">
            <a:off x="4632325" y="4994275"/>
            <a:ext cx="936625" cy="355600"/>
          </a:xfrm>
          <a:custGeom>
            <a:avLst/>
            <a:gdLst>
              <a:gd name="T0" fmla="*/ 2147483647 w 3310"/>
              <a:gd name="T1" fmla="*/ 1454157945 h 2110"/>
              <a:gd name="T2" fmla="*/ 2147483647 w 3310"/>
              <a:gd name="T3" fmla="*/ 1244376191 h 2110"/>
              <a:gd name="T4" fmla="*/ 2147483647 w 3310"/>
              <a:gd name="T5" fmla="*/ 1206231434 h 2110"/>
              <a:gd name="T6" fmla="*/ 2147483647 w 3310"/>
              <a:gd name="T7" fmla="*/ 1320665536 h 2110"/>
              <a:gd name="T8" fmla="*/ 2147483647 w 3310"/>
              <a:gd name="T9" fmla="*/ 1549505597 h 2110"/>
              <a:gd name="T10" fmla="*/ 2147483647 w 3310"/>
              <a:gd name="T11" fmla="*/ 1969069273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92779759 h 2110"/>
              <a:gd name="T62" fmla="*/ 2147483647 w 3310"/>
              <a:gd name="T63" fmla="*/ 1377868431 h 2110"/>
              <a:gd name="T64" fmla="*/ 2147483647 w 3310"/>
              <a:gd name="T65" fmla="*/ 939246617 h 2110"/>
              <a:gd name="T66" fmla="*/ 2147483647 w 3310"/>
              <a:gd name="T67" fmla="*/ 557827698 h 2110"/>
              <a:gd name="T68" fmla="*/ 2147483647 w 3310"/>
              <a:gd name="T69" fmla="*/ 328959324 h 2110"/>
              <a:gd name="T70" fmla="*/ 2147483647 w 3310"/>
              <a:gd name="T71" fmla="*/ 138264021 h 2110"/>
              <a:gd name="T72" fmla="*/ 2147483647 w 3310"/>
              <a:gd name="T73" fmla="*/ 4771613 h 2110"/>
              <a:gd name="T74" fmla="*/ 2147483647 w 3310"/>
              <a:gd name="T75" fmla="*/ 100119264 h 2110"/>
              <a:gd name="T76" fmla="*/ 2147483647 w 3310"/>
              <a:gd name="T77" fmla="*/ 290842881 h 2110"/>
              <a:gd name="T78" fmla="*/ 2147483647 w 3310"/>
              <a:gd name="T79" fmla="*/ 557827698 h 2110"/>
              <a:gd name="T80" fmla="*/ 2147483647 w 3310"/>
              <a:gd name="T81" fmla="*/ 767609620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9954" name="WordArt 18"/>
          <p:cNvSpPr>
            <a:spLocks noChangeArrowheads="1" noChangeShapeType="1" noTextEdit="1"/>
          </p:cNvSpPr>
          <p:nvPr/>
        </p:nvSpPr>
        <p:spPr bwMode="auto">
          <a:xfrm rot="-445665">
            <a:off x="214586" y="941177"/>
            <a:ext cx="3741738" cy="28505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pPr algn="ctr"/>
            <a:r>
              <a:rPr lang="fr-FR" sz="3600" kern="10">
                <a:solidFill>
                  <a:srgbClr val="F80000"/>
                </a:solidFill>
                <a:latin typeface="Arial Black"/>
              </a:rPr>
              <a:t>=&gt; une arborescence de facteurs influents</a:t>
            </a:r>
          </a:p>
        </p:txBody>
      </p:sp>
      <p:sp>
        <p:nvSpPr>
          <p:cNvPr id="2" name="WordArt 18"/>
          <p:cNvSpPr>
            <a:spLocks noChangeArrowheads="1" noChangeShapeType="1" noTextEdit="1"/>
          </p:cNvSpPr>
          <p:nvPr/>
        </p:nvSpPr>
        <p:spPr bwMode="auto">
          <a:xfrm rot="21163101">
            <a:off x="268856" y="1401047"/>
            <a:ext cx="2070100" cy="2746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pPr algn="ctr"/>
            <a:r>
              <a:rPr lang="fr-FR" sz="3600" kern="10">
                <a:solidFill>
                  <a:srgbClr val="F80000"/>
                </a:solidFill>
                <a:latin typeface="Arial Black"/>
              </a:rPr>
              <a:t>=&gt; 14 'macro-variables'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left)">
                                      <p:cBhvr>
                                        <p:cTn id="7" dur="500"/>
                                        <p:tgtEl>
                                          <p:spTgt spid="13314"/>
                                        </p:tgtEl>
                                      </p:cBhvr>
                                    </p:animEffect>
                                  </p:childTnLst>
                                </p:cTn>
                              </p:par>
                            </p:childTnLst>
                          </p:cTn>
                        </p:par>
                        <p:par>
                          <p:cTn id="8" fill="hold" nodeType="afterGroup">
                            <p:stCondLst>
                              <p:cond delay="500"/>
                            </p:stCondLst>
                            <p:childTnLst>
                              <p:par>
                                <p:cTn id="9" presetID="53" presetClass="entr" presetSubtype="0" fill="hold" nodeType="afterEffect">
                                  <p:stCondLst>
                                    <p:cond delay="500"/>
                                  </p:stCondLst>
                                  <p:childTnLst>
                                    <p:set>
                                      <p:cBhvr>
                                        <p:cTn id="10" dur="1" fill="hold">
                                          <p:stCondLst>
                                            <p:cond delay="0"/>
                                          </p:stCondLst>
                                        </p:cTn>
                                        <p:tgtEl>
                                          <p:spTgt spid="13336"/>
                                        </p:tgtEl>
                                        <p:attrNameLst>
                                          <p:attrName>style.visibility</p:attrName>
                                        </p:attrNameLst>
                                      </p:cBhvr>
                                      <p:to>
                                        <p:strVal val="visible"/>
                                      </p:to>
                                    </p:set>
                                    <p:anim calcmode="lin" valueType="num">
                                      <p:cBhvr>
                                        <p:cTn id="11" dur="500" fill="hold"/>
                                        <p:tgtEl>
                                          <p:spTgt spid="13336"/>
                                        </p:tgtEl>
                                        <p:attrNameLst>
                                          <p:attrName>ppt_w</p:attrName>
                                        </p:attrNameLst>
                                      </p:cBhvr>
                                      <p:tavLst>
                                        <p:tav tm="0">
                                          <p:val>
                                            <p:fltVal val="0"/>
                                          </p:val>
                                        </p:tav>
                                        <p:tav tm="100000">
                                          <p:val>
                                            <p:strVal val="#ppt_w"/>
                                          </p:val>
                                        </p:tav>
                                      </p:tavLst>
                                    </p:anim>
                                    <p:anim calcmode="lin" valueType="num">
                                      <p:cBhvr>
                                        <p:cTn id="12" dur="500" fill="hold"/>
                                        <p:tgtEl>
                                          <p:spTgt spid="13336"/>
                                        </p:tgtEl>
                                        <p:attrNameLst>
                                          <p:attrName>ppt_h</p:attrName>
                                        </p:attrNameLst>
                                      </p:cBhvr>
                                      <p:tavLst>
                                        <p:tav tm="0">
                                          <p:val>
                                            <p:fltVal val="0"/>
                                          </p:val>
                                        </p:tav>
                                        <p:tav tm="100000">
                                          <p:val>
                                            <p:strVal val="#ppt_h"/>
                                          </p:val>
                                        </p:tav>
                                      </p:tavLst>
                                    </p:anim>
                                    <p:animEffect transition="in" filter="fade">
                                      <p:cBhvr>
                                        <p:cTn id="13" dur="500"/>
                                        <p:tgtEl>
                                          <p:spTgt spid="13336"/>
                                        </p:tgtEl>
                                      </p:cBhvr>
                                    </p:animEffect>
                                  </p:childTnLst>
                                </p:cTn>
                              </p:par>
                            </p:childTnLst>
                          </p:cTn>
                        </p:par>
                        <p:par>
                          <p:cTn id="14" fill="hold" nodeType="afterGroup">
                            <p:stCondLst>
                              <p:cond delay="1500"/>
                            </p:stCondLst>
                            <p:childTnLst>
                              <p:par>
                                <p:cTn id="15" presetID="22" presetClass="entr" presetSubtype="8" fill="hold" grpId="0" nodeType="afterEffect">
                                  <p:stCondLst>
                                    <p:cond delay="300"/>
                                  </p:stCondLst>
                                  <p:childTnLst>
                                    <p:set>
                                      <p:cBhvr>
                                        <p:cTn id="16" dur="1" fill="hold">
                                          <p:stCondLst>
                                            <p:cond delay="0"/>
                                          </p:stCondLst>
                                        </p:cTn>
                                        <p:tgtEl>
                                          <p:spTgt spid="39954"/>
                                        </p:tgtEl>
                                        <p:attrNameLst>
                                          <p:attrName>style.visibility</p:attrName>
                                        </p:attrNameLst>
                                      </p:cBhvr>
                                      <p:to>
                                        <p:strVal val="visible"/>
                                      </p:to>
                                    </p:set>
                                    <p:animEffect transition="in" filter="wipe(left)">
                                      <p:cBhvr>
                                        <p:cTn id="17" dur="500"/>
                                        <p:tgtEl>
                                          <p:spTgt spid="39954"/>
                                        </p:tgtEl>
                                      </p:cBhvr>
                                    </p:animEffect>
                                  </p:childTnLst>
                                </p:cTn>
                              </p:par>
                            </p:childTnLst>
                          </p:cTn>
                        </p:par>
                        <p:par>
                          <p:cTn id="18" fill="hold" nodeType="afterGroup">
                            <p:stCondLst>
                              <p:cond delay="2300"/>
                            </p:stCondLst>
                            <p:childTnLst>
                              <p:par>
                                <p:cTn id="19" presetID="22" presetClass="entr" presetSubtype="8" fill="hold" grpId="0" nodeType="afterEffect">
                                  <p:stCondLst>
                                    <p:cond delay="100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nodeType="afterGroup">
                            <p:stCondLst>
                              <p:cond delay="3800"/>
                            </p:stCondLst>
                            <p:childTnLst>
                              <p:par>
                                <p:cTn id="23" presetID="21" presetClass="entr" presetSubtype="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50"/>
                                        <p:tgtEl>
                                          <p:spTgt spid="5"/>
                                        </p:tgtEl>
                                      </p:cBhvr>
                                    </p:animEffect>
                                  </p:childTnLst>
                                </p:cTn>
                              </p:par>
                            </p:childTnLst>
                          </p:cTn>
                        </p:par>
                        <p:par>
                          <p:cTn id="26" fill="hold" nodeType="afterGroup">
                            <p:stCondLst>
                              <p:cond delay="4050"/>
                            </p:stCondLst>
                            <p:childTnLst>
                              <p:par>
                                <p:cTn id="27" presetID="21"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50"/>
                                        <p:tgtEl>
                                          <p:spTgt spid="6"/>
                                        </p:tgtEl>
                                      </p:cBhvr>
                                    </p:animEffect>
                                  </p:childTnLst>
                                </p:cTn>
                              </p:par>
                            </p:childTnLst>
                          </p:cTn>
                        </p:par>
                        <p:par>
                          <p:cTn id="30" fill="hold" nodeType="afterGroup">
                            <p:stCondLst>
                              <p:cond delay="4300"/>
                            </p:stCondLst>
                            <p:childTnLst>
                              <p:par>
                                <p:cTn id="31" presetID="21"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50"/>
                                        <p:tgtEl>
                                          <p:spTgt spid="7"/>
                                        </p:tgtEl>
                                      </p:cBhvr>
                                    </p:animEffect>
                                  </p:childTnLst>
                                </p:cTn>
                              </p:par>
                            </p:childTnLst>
                          </p:cTn>
                        </p:par>
                        <p:par>
                          <p:cTn id="34" fill="hold" nodeType="afterGroup">
                            <p:stCondLst>
                              <p:cond delay="4550"/>
                            </p:stCondLst>
                            <p:childTnLst>
                              <p:par>
                                <p:cTn id="35" presetID="21" presetClass="entr" presetSubtype="1"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heel(1)">
                                      <p:cBhvr>
                                        <p:cTn id="37" dur="250"/>
                                        <p:tgtEl>
                                          <p:spTgt spid="8"/>
                                        </p:tgtEl>
                                      </p:cBhvr>
                                    </p:animEffect>
                                  </p:childTnLst>
                                </p:cTn>
                              </p:par>
                            </p:childTnLst>
                          </p:cTn>
                        </p:par>
                        <p:par>
                          <p:cTn id="38" fill="hold" nodeType="afterGroup">
                            <p:stCondLst>
                              <p:cond delay="4800"/>
                            </p:stCondLst>
                            <p:childTnLst>
                              <p:par>
                                <p:cTn id="39" presetID="21"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50"/>
                                        <p:tgtEl>
                                          <p:spTgt spid="9"/>
                                        </p:tgtEl>
                                      </p:cBhvr>
                                    </p:animEffect>
                                  </p:childTnLst>
                                </p:cTn>
                              </p:par>
                            </p:childTnLst>
                          </p:cTn>
                        </p:par>
                        <p:par>
                          <p:cTn id="42" fill="hold" nodeType="afterGroup">
                            <p:stCondLst>
                              <p:cond delay="5050"/>
                            </p:stCondLst>
                            <p:childTnLst>
                              <p:par>
                                <p:cTn id="43" presetID="21" presetClass="entr" presetSubtype="1"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heel(1)">
                                      <p:cBhvr>
                                        <p:cTn id="45" dur="250"/>
                                        <p:tgtEl>
                                          <p:spTgt spid="10"/>
                                        </p:tgtEl>
                                      </p:cBhvr>
                                    </p:animEffect>
                                  </p:childTnLst>
                                </p:cTn>
                              </p:par>
                            </p:childTnLst>
                          </p:cTn>
                        </p:par>
                        <p:par>
                          <p:cTn id="46" fill="hold" nodeType="afterGroup">
                            <p:stCondLst>
                              <p:cond delay="5300"/>
                            </p:stCondLst>
                            <p:childTnLst>
                              <p:par>
                                <p:cTn id="47" presetID="21" presetClass="entr" presetSubtype="1"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50"/>
                                        <p:tgtEl>
                                          <p:spTgt spid="11"/>
                                        </p:tgtEl>
                                      </p:cBhvr>
                                    </p:animEffect>
                                  </p:childTnLst>
                                </p:cTn>
                              </p:par>
                            </p:childTnLst>
                          </p:cTn>
                        </p:par>
                        <p:par>
                          <p:cTn id="50" fill="hold" nodeType="afterGroup">
                            <p:stCondLst>
                              <p:cond delay="5550"/>
                            </p:stCondLst>
                            <p:childTnLst>
                              <p:par>
                                <p:cTn id="51" presetID="21" presetClass="entr" presetSubtype="1"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heel(1)">
                                      <p:cBhvr>
                                        <p:cTn id="53" dur="250"/>
                                        <p:tgtEl>
                                          <p:spTgt spid="12"/>
                                        </p:tgtEl>
                                      </p:cBhvr>
                                    </p:animEffect>
                                  </p:childTnLst>
                                </p:cTn>
                              </p:par>
                            </p:childTnLst>
                          </p:cTn>
                        </p:par>
                        <p:par>
                          <p:cTn id="54" fill="hold" nodeType="afterGroup">
                            <p:stCondLst>
                              <p:cond delay="5800"/>
                            </p:stCondLst>
                            <p:childTnLst>
                              <p:par>
                                <p:cTn id="55" presetID="21" presetClass="entr" presetSubtype="1"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heel(1)">
                                      <p:cBhvr>
                                        <p:cTn id="57" dur="250"/>
                                        <p:tgtEl>
                                          <p:spTgt spid="13"/>
                                        </p:tgtEl>
                                      </p:cBhvr>
                                    </p:animEffect>
                                  </p:childTnLst>
                                </p:cTn>
                              </p:par>
                            </p:childTnLst>
                          </p:cTn>
                        </p:par>
                        <p:par>
                          <p:cTn id="58" fill="hold" nodeType="afterGroup">
                            <p:stCondLst>
                              <p:cond delay="6050"/>
                            </p:stCondLst>
                            <p:childTnLst>
                              <p:par>
                                <p:cTn id="59" presetID="21" presetClass="entr" presetSubtype="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heel(1)">
                                      <p:cBhvr>
                                        <p:cTn id="61" dur="250"/>
                                        <p:tgtEl>
                                          <p:spTgt spid="14"/>
                                        </p:tgtEl>
                                      </p:cBhvr>
                                    </p:animEffect>
                                  </p:childTnLst>
                                </p:cTn>
                              </p:par>
                            </p:childTnLst>
                          </p:cTn>
                        </p:par>
                        <p:par>
                          <p:cTn id="62" fill="hold" nodeType="afterGroup">
                            <p:stCondLst>
                              <p:cond delay="6300"/>
                            </p:stCondLst>
                            <p:childTnLst>
                              <p:par>
                                <p:cTn id="63" presetID="21" presetClass="entr" presetSubtype="1"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heel(1)">
                                      <p:cBhvr>
                                        <p:cTn id="65" dur="250"/>
                                        <p:tgtEl>
                                          <p:spTgt spid="15"/>
                                        </p:tgtEl>
                                      </p:cBhvr>
                                    </p:animEffect>
                                  </p:childTnLst>
                                </p:cTn>
                              </p:par>
                            </p:childTnLst>
                          </p:cTn>
                        </p:par>
                        <p:par>
                          <p:cTn id="66" fill="hold" nodeType="afterGroup">
                            <p:stCondLst>
                              <p:cond delay="6550"/>
                            </p:stCondLst>
                            <p:childTnLst>
                              <p:par>
                                <p:cTn id="67" presetID="21" presetClass="entr" presetSubtype="1"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heel(1)">
                                      <p:cBhvr>
                                        <p:cTn id="69" dur="250"/>
                                        <p:tgtEl>
                                          <p:spTgt spid="16"/>
                                        </p:tgtEl>
                                      </p:cBhvr>
                                    </p:animEffect>
                                  </p:childTnLst>
                                </p:cTn>
                              </p:par>
                            </p:childTnLst>
                          </p:cTn>
                        </p:par>
                        <p:par>
                          <p:cTn id="70" fill="hold" nodeType="afterGroup">
                            <p:stCondLst>
                              <p:cond delay="6800"/>
                            </p:stCondLst>
                            <p:childTnLst>
                              <p:par>
                                <p:cTn id="71" presetID="21" presetClass="entr" presetSubtype="1"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heel(1)">
                                      <p:cBhvr>
                                        <p:cTn id="73" dur="250"/>
                                        <p:tgtEl>
                                          <p:spTgt spid="17"/>
                                        </p:tgtEl>
                                      </p:cBhvr>
                                    </p:animEffect>
                                  </p:childTnLst>
                                </p:cTn>
                              </p:par>
                            </p:childTnLst>
                          </p:cTn>
                        </p:par>
                        <p:par>
                          <p:cTn id="74" fill="hold" nodeType="afterGroup">
                            <p:stCondLst>
                              <p:cond delay="7050"/>
                            </p:stCondLst>
                            <p:childTnLst>
                              <p:par>
                                <p:cTn id="75" presetID="21" presetClass="entr" presetSubtype="1"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heel(1)">
                                      <p:cBhvr>
                                        <p:cTn id="7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995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Livret macro-variables 4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824163" y="1990725"/>
            <a:ext cx="5880100" cy="4237038"/>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4038" name="Picture 6" descr="Livret macro-variables 3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840038" y="1971675"/>
            <a:ext cx="5861050" cy="4217988"/>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4037" name="Picture 5" descr="Livret macro-variables 21"/>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833688" y="1928813"/>
            <a:ext cx="5929312" cy="4230687"/>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4036" name="Picture 4" descr="Livret macro-variables 11"/>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2843213" y="1881188"/>
            <a:ext cx="5911850" cy="4267200"/>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4039" name="Rectangle 7"/>
          <p:cNvSpPr>
            <a:spLocks noChangeArrowheads="1"/>
          </p:cNvSpPr>
          <p:nvPr/>
        </p:nvSpPr>
        <p:spPr bwMode="auto">
          <a:xfrm>
            <a:off x="-219075" y="1866900"/>
            <a:ext cx="3086100" cy="4267200"/>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4823"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 tout cela aboutissant aujourd’hui à :</a:t>
            </a:r>
          </a:p>
        </p:txBody>
      </p:sp>
      <p:sp>
        <p:nvSpPr>
          <p:cNvPr id="39954" name="WordArt 18"/>
          <p:cNvSpPr>
            <a:spLocks noChangeArrowheads="1" noChangeShapeType="1" noTextEdit="1"/>
          </p:cNvSpPr>
          <p:nvPr/>
        </p:nvSpPr>
        <p:spPr bwMode="auto">
          <a:xfrm rot="-445665">
            <a:off x="237309" y="1126003"/>
            <a:ext cx="3741738" cy="2828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pPr algn="ctr"/>
            <a:r>
              <a:rPr lang="fr-FR" sz="3600" kern="10">
                <a:solidFill>
                  <a:srgbClr val="F80000"/>
                </a:solidFill>
                <a:latin typeface="Arial Black"/>
              </a:rPr>
              <a:t>=&gt; Des macro-variables décrites dans un livret</a:t>
            </a:r>
          </a:p>
        </p:txBody>
      </p:sp>
      <p:pic>
        <p:nvPicPr>
          <p:cNvPr id="44042" name="Picture 10" descr="Livret macro-variables 0 couverture"/>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2841625" y="1843088"/>
            <a:ext cx="5878513" cy="4229100"/>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4043" name="Rectangle 11"/>
          <p:cNvSpPr>
            <a:spLocks noChangeArrowheads="1"/>
          </p:cNvSpPr>
          <p:nvPr/>
        </p:nvSpPr>
        <p:spPr bwMode="auto">
          <a:xfrm>
            <a:off x="-212725" y="1917700"/>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44044" name="Rectangle 12"/>
          <p:cNvSpPr>
            <a:spLocks noChangeArrowheads="1"/>
          </p:cNvSpPr>
          <p:nvPr/>
        </p:nvSpPr>
        <p:spPr bwMode="auto">
          <a:xfrm>
            <a:off x="-219075" y="1955800"/>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44045" name="Rectangle 13"/>
          <p:cNvSpPr>
            <a:spLocks noChangeArrowheads="1"/>
          </p:cNvSpPr>
          <p:nvPr/>
        </p:nvSpPr>
        <p:spPr bwMode="auto">
          <a:xfrm>
            <a:off x="-209550" y="1990725"/>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9954"/>
                                        </p:tgtEl>
                                        <p:attrNameLst>
                                          <p:attrName>style.visibility</p:attrName>
                                        </p:attrNameLst>
                                      </p:cBhvr>
                                      <p:to>
                                        <p:strVal val="visible"/>
                                      </p:to>
                                    </p:set>
                                    <p:animEffect transition="in" filter="wipe(left)">
                                      <p:cBhvr>
                                        <p:cTn id="7" dur="500"/>
                                        <p:tgtEl>
                                          <p:spTgt spid="39954"/>
                                        </p:tgtEl>
                                      </p:cBhvr>
                                    </p:animEffect>
                                  </p:childTnLst>
                                </p:cTn>
                              </p:par>
                              <p:par>
                                <p:cTn id="8" presetID="53" presetClass="entr" presetSubtype="0" fill="hold" nodeType="withEffect">
                                  <p:stCondLst>
                                    <p:cond delay="1500"/>
                                  </p:stCondLst>
                                  <p:childTnLst>
                                    <p:set>
                                      <p:cBhvr>
                                        <p:cTn id="9" dur="1" fill="hold">
                                          <p:stCondLst>
                                            <p:cond delay="0"/>
                                          </p:stCondLst>
                                        </p:cTn>
                                        <p:tgtEl>
                                          <p:spTgt spid="44042"/>
                                        </p:tgtEl>
                                        <p:attrNameLst>
                                          <p:attrName>style.visibility</p:attrName>
                                        </p:attrNameLst>
                                      </p:cBhvr>
                                      <p:to>
                                        <p:strVal val="visible"/>
                                      </p:to>
                                    </p:set>
                                    <p:anim calcmode="lin" valueType="num">
                                      <p:cBhvr>
                                        <p:cTn id="10" dur="500" fill="hold"/>
                                        <p:tgtEl>
                                          <p:spTgt spid="44042"/>
                                        </p:tgtEl>
                                        <p:attrNameLst>
                                          <p:attrName>ppt_w</p:attrName>
                                        </p:attrNameLst>
                                      </p:cBhvr>
                                      <p:tavLst>
                                        <p:tav tm="0">
                                          <p:val>
                                            <p:fltVal val="0"/>
                                          </p:val>
                                        </p:tav>
                                        <p:tav tm="100000">
                                          <p:val>
                                            <p:strVal val="#ppt_w"/>
                                          </p:val>
                                        </p:tav>
                                      </p:tavLst>
                                    </p:anim>
                                    <p:anim calcmode="lin" valueType="num">
                                      <p:cBhvr>
                                        <p:cTn id="11" dur="500" fill="hold"/>
                                        <p:tgtEl>
                                          <p:spTgt spid="44042"/>
                                        </p:tgtEl>
                                        <p:attrNameLst>
                                          <p:attrName>ppt_h</p:attrName>
                                        </p:attrNameLst>
                                      </p:cBhvr>
                                      <p:tavLst>
                                        <p:tav tm="0">
                                          <p:val>
                                            <p:fltVal val="0"/>
                                          </p:val>
                                        </p:tav>
                                        <p:tav tm="100000">
                                          <p:val>
                                            <p:strVal val="#ppt_h"/>
                                          </p:val>
                                        </p:tav>
                                      </p:tavLst>
                                    </p:anim>
                                    <p:animEffect transition="in" filter="fade">
                                      <p:cBhvr>
                                        <p:cTn id="12" dur="500"/>
                                        <p:tgtEl>
                                          <p:spTgt spid="44042"/>
                                        </p:tgtEl>
                                      </p:cBhvr>
                                    </p:animEffect>
                                  </p:childTnLst>
                                </p:cTn>
                              </p:par>
                              <p:par>
                                <p:cTn id="13" presetID="53" presetClass="entr" presetSubtype="0" fill="hold" nodeType="withEffect">
                                  <p:stCondLst>
                                    <p:cond delay="1500"/>
                                  </p:stCondLst>
                                  <p:childTnLst>
                                    <p:set>
                                      <p:cBhvr>
                                        <p:cTn id="14" dur="1" fill="hold">
                                          <p:stCondLst>
                                            <p:cond delay="0"/>
                                          </p:stCondLst>
                                        </p:cTn>
                                        <p:tgtEl>
                                          <p:spTgt spid="44035"/>
                                        </p:tgtEl>
                                        <p:attrNameLst>
                                          <p:attrName>style.visibility</p:attrName>
                                        </p:attrNameLst>
                                      </p:cBhvr>
                                      <p:to>
                                        <p:strVal val="visible"/>
                                      </p:to>
                                    </p:set>
                                    <p:anim calcmode="lin" valueType="num">
                                      <p:cBhvr>
                                        <p:cTn id="15" dur="500" fill="hold"/>
                                        <p:tgtEl>
                                          <p:spTgt spid="44035"/>
                                        </p:tgtEl>
                                        <p:attrNameLst>
                                          <p:attrName>ppt_w</p:attrName>
                                        </p:attrNameLst>
                                      </p:cBhvr>
                                      <p:tavLst>
                                        <p:tav tm="0">
                                          <p:val>
                                            <p:fltVal val="0"/>
                                          </p:val>
                                        </p:tav>
                                        <p:tav tm="100000">
                                          <p:val>
                                            <p:strVal val="#ppt_w"/>
                                          </p:val>
                                        </p:tav>
                                      </p:tavLst>
                                    </p:anim>
                                    <p:anim calcmode="lin" valueType="num">
                                      <p:cBhvr>
                                        <p:cTn id="16" dur="500" fill="hold"/>
                                        <p:tgtEl>
                                          <p:spTgt spid="44035"/>
                                        </p:tgtEl>
                                        <p:attrNameLst>
                                          <p:attrName>ppt_h</p:attrName>
                                        </p:attrNameLst>
                                      </p:cBhvr>
                                      <p:tavLst>
                                        <p:tav tm="0">
                                          <p:val>
                                            <p:fltVal val="0"/>
                                          </p:val>
                                        </p:tav>
                                        <p:tav tm="100000">
                                          <p:val>
                                            <p:strVal val="#ppt_h"/>
                                          </p:val>
                                        </p:tav>
                                      </p:tavLst>
                                    </p:anim>
                                    <p:animEffect transition="in" filter="fade">
                                      <p:cBhvr>
                                        <p:cTn id="17" dur="500"/>
                                        <p:tgtEl>
                                          <p:spTgt spid="44035"/>
                                        </p:tgtEl>
                                      </p:cBhvr>
                                    </p:animEffect>
                                  </p:childTnLst>
                                </p:cTn>
                              </p:par>
                              <p:par>
                                <p:cTn id="18" presetID="53" presetClass="entr" presetSubtype="0" fill="hold" nodeType="withEffect">
                                  <p:stCondLst>
                                    <p:cond delay="1500"/>
                                  </p:stCondLst>
                                  <p:childTnLst>
                                    <p:set>
                                      <p:cBhvr>
                                        <p:cTn id="19" dur="1" fill="hold">
                                          <p:stCondLst>
                                            <p:cond delay="0"/>
                                          </p:stCondLst>
                                        </p:cTn>
                                        <p:tgtEl>
                                          <p:spTgt spid="44038"/>
                                        </p:tgtEl>
                                        <p:attrNameLst>
                                          <p:attrName>style.visibility</p:attrName>
                                        </p:attrNameLst>
                                      </p:cBhvr>
                                      <p:to>
                                        <p:strVal val="visible"/>
                                      </p:to>
                                    </p:set>
                                    <p:anim calcmode="lin" valueType="num">
                                      <p:cBhvr>
                                        <p:cTn id="20" dur="500" fill="hold"/>
                                        <p:tgtEl>
                                          <p:spTgt spid="44038"/>
                                        </p:tgtEl>
                                        <p:attrNameLst>
                                          <p:attrName>ppt_w</p:attrName>
                                        </p:attrNameLst>
                                      </p:cBhvr>
                                      <p:tavLst>
                                        <p:tav tm="0">
                                          <p:val>
                                            <p:fltVal val="0"/>
                                          </p:val>
                                        </p:tav>
                                        <p:tav tm="100000">
                                          <p:val>
                                            <p:strVal val="#ppt_w"/>
                                          </p:val>
                                        </p:tav>
                                      </p:tavLst>
                                    </p:anim>
                                    <p:anim calcmode="lin" valueType="num">
                                      <p:cBhvr>
                                        <p:cTn id="21" dur="500" fill="hold"/>
                                        <p:tgtEl>
                                          <p:spTgt spid="44038"/>
                                        </p:tgtEl>
                                        <p:attrNameLst>
                                          <p:attrName>ppt_h</p:attrName>
                                        </p:attrNameLst>
                                      </p:cBhvr>
                                      <p:tavLst>
                                        <p:tav tm="0">
                                          <p:val>
                                            <p:fltVal val="0"/>
                                          </p:val>
                                        </p:tav>
                                        <p:tav tm="100000">
                                          <p:val>
                                            <p:strVal val="#ppt_h"/>
                                          </p:val>
                                        </p:tav>
                                      </p:tavLst>
                                    </p:anim>
                                    <p:animEffect transition="in" filter="fade">
                                      <p:cBhvr>
                                        <p:cTn id="22" dur="500"/>
                                        <p:tgtEl>
                                          <p:spTgt spid="44038"/>
                                        </p:tgtEl>
                                      </p:cBhvr>
                                    </p:animEffect>
                                  </p:childTnLst>
                                </p:cTn>
                              </p:par>
                              <p:par>
                                <p:cTn id="23" presetID="53" presetClass="entr" presetSubtype="0" fill="hold" nodeType="withEffect">
                                  <p:stCondLst>
                                    <p:cond delay="1500"/>
                                  </p:stCondLst>
                                  <p:childTnLst>
                                    <p:set>
                                      <p:cBhvr>
                                        <p:cTn id="24" dur="1" fill="hold">
                                          <p:stCondLst>
                                            <p:cond delay="0"/>
                                          </p:stCondLst>
                                        </p:cTn>
                                        <p:tgtEl>
                                          <p:spTgt spid="44037"/>
                                        </p:tgtEl>
                                        <p:attrNameLst>
                                          <p:attrName>style.visibility</p:attrName>
                                        </p:attrNameLst>
                                      </p:cBhvr>
                                      <p:to>
                                        <p:strVal val="visible"/>
                                      </p:to>
                                    </p:set>
                                    <p:anim calcmode="lin" valueType="num">
                                      <p:cBhvr>
                                        <p:cTn id="25" dur="500" fill="hold"/>
                                        <p:tgtEl>
                                          <p:spTgt spid="44037"/>
                                        </p:tgtEl>
                                        <p:attrNameLst>
                                          <p:attrName>ppt_w</p:attrName>
                                        </p:attrNameLst>
                                      </p:cBhvr>
                                      <p:tavLst>
                                        <p:tav tm="0">
                                          <p:val>
                                            <p:fltVal val="0"/>
                                          </p:val>
                                        </p:tav>
                                        <p:tav tm="100000">
                                          <p:val>
                                            <p:strVal val="#ppt_w"/>
                                          </p:val>
                                        </p:tav>
                                      </p:tavLst>
                                    </p:anim>
                                    <p:anim calcmode="lin" valueType="num">
                                      <p:cBhvr>
                                        <p:cTn id="26" dur="500" fill="hold"/>
                                        <p:tgtEl>
                                          <p:spTgt spid="44037"/>
                                        </p:tgtEl>
                                        <p:attrNameLst>
                                          <p:attrName>ppt_h</p:attrName>
                                        </p:attrNameLst>
                                      </p:cBhvr>
                                      <p:tavLst>
                                        <p:tav tm="0">
                                          <p:val>
                                            <p:fltVal val="0"/>
                                          </p:val>
                                        </p:tav>
                                        <p:tav tm="100000">
                                          <p:val>
                                            <p:strVal val="#ppt_h"/>
                                          </p:val>
                                        </p:tav>
                                      </p:tavLst>
                                    </p:anim>
                                    <p:animEffect transition="in" filter="fade">
                                      <p:cBhvr>
                                        <p:cTn id="27" dur="500"/>
                                        <p:tgtEl>
                                          <p:spTgt spid="44037"/>
                                        </p:tgtEl>
                                      </p:cBhvr>
                                    </p:animEffect>
                                  </p:childTnLst>
                                </p:cTn>
                              </p:par>
                              <p:par>
                                <p:cTn id="28" presetID="53" presetClass="entr" presetSubtype="0" fill="hold" nodeType="withEffect">
                                  <p:stCondLst>
                                    <p:cond delay="1500"/>
                                  </p:stCondLst>
                                  <p:childTnLst>
                                    <p:set>
                                      <p:cBhvr>
                                        <p:cTn id="29" dur="1" fill="hold">
                                          <p:stCondLst>
                                            <p:cond delay="0"/>
                                          </p:stCondLst>
                                        </p:cTn>
                                        <p:tgtEl>
                                          <p:spTgt spid="44036"/>
                                        </p:tgtEl>
                                        <p:attrNameLst>
                                          <p:attrName>style.visibility</p:attrName>
                                        </p:attrNameLst>
                                      </p:cBhvr>
                                      <p:to>
                                        <p:strVal val="visible"/>
                                      </p:to>
                                    </p:set>
                                    <p:anim calcmode="lin" valueType="num">
                                      <p:cBhvr>
                                        <p:cTn id="30" dur="500" fill="hold"/>
                                        <p:tgtEl>
                                          <p:spTgt spid="44036"/>
                                        </p:tgtEl>
                                        <p:attrNameLst>
                                          <p:attrName>ppt_w</p:attrName>
                                        </p:attrNameLst>
                                      </p:cBhvr>
                                      <p:tavLst>
                                        <p:tav tm="0">
                                          <p:val>
                                            <p:fltVal val="0"/>
                                          </p:val>
                                        </p:tav>
                                        <p:tav tm="100000">
                                          <p:val>
                                            <p:strVal val="#ppt_w"/>
                                          </p:val>
                                        </p:tav>
                                      </p:tavLst>
                                    </p:anim>
                                    <p:anim calcmode="lin" valueType="num">
                                      <p:cBhvr>
                                        <p:cTn id="31" dur="500" fill="hold"/>
                                        <p:tgtEl>
                                          <p:spTgt spid="44036"/>
                                        </p:tgtEl>
                                        <p:attrNameLst>
                                          <p:attrName>ppt_h</p:attrName>
                                        </p:attrNameLst>
                                      </p:cBhvr>
                                      <p:tavLst>
                                        <p:tav tm="0">
                                          <p:val>
                                            <p:fltVal val="0"/>
                                          </p:val>
                                        </p:tav>
                                        <p:tav tm="100000">
                                          <p:val>
                                            <p:strVal val="#ppt_h"/>
                                          </p:val>
                                        </p:tav>
                                      </p:tavLst>
                                    </p:anim>
                                    <p:animEffect transition="in" filter="fade">
                                      <p:cBhvr>
                                        <p:cTn id="32" dur="500"/>
                                        <p:tgtEl>
                                          <p:spTgt spid="440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xit" presetSubtype="0" decel="100000" fill="hold" nodeType="clickEffect">
                                  <p:stCondLst>
                                    <p:cond delay="0"/>
                                  </p:stCondLst>
                                  <p:childTnLst>
                                    <p:anim calcmode="lin" valueType="num">
                                      <p:cBhvr>
                                        <p:cTn id="36" dur="1000"/>
                                        <p:tgtEl>
                                          <p:spTgt spid="44042"/>
                                        </p:tgtEl>
                                        <p:attrNameLst>
                                          <p:attrName>ppt_w</p:attrName>
                                        </p:attrNameLst>
                                      </p:cBhvr>
                                      <p:tavLst>
                                        <p:tav tm="0">
                                          <p:val>
                                            <p:strVal val="ppt_w"/>
                                          </p:val>
                                        </p:tav>
                                        <p:tav tm="100000">
                                          <p:val>
                                            <p:strVal val="ppt_w*0.05"/>
                                          </p:val>
                                        </p:tav>
                                      </p:tavLst>
                                    </p:anim>
                                    <p:anim calcmode="lin" valueType="num">
                                      <p:cBhvr>
                                        <p:cTn id="37" dur="1000"/>
                                        <p:tgtEl>
                                          <p:spTgt spid="44042"/>
                                        </p:tgtEl>
                                        <p:attrNameLst>
                                          <p:attrName>ppt_h</p:attrName>
                                        </p:attrNameLst>
                                      </p:cBhvr>
                                      <p:tavLst>
                                        <p:tav tm="0">
                                          <p:val>
                                            <p:strVal val="ppt_h"/>
                                          </p:val>
                                        </p:tav>
                                        <p:tav tm="100000">
                                          <p:val>
                                            <p:strVal val="ppt_h"/>
                                          </p:val>
                                        </p:tav>
                                      </p:tavLst>
                                    </p:anim>
                                    <p:anim calcmode="lin" valueType="num">
                                      <p:cBhvr>
                                        <p:cTn id="38" dur="1000"/>
                                        <p:tgtEl>
                                          <p:spTgt spid="44042"/>
                                        </p:tgtEl>
                                        <p:attrNameLst>
                                          <p:attrName>ppt_x</p:attrName>
                                        </p:attrNameLst>
                                      </p:cBhvr>
                                      <p:tavLst>
                                        <p:tav tm="0">
                                          <p:val>
                                            <p:strVal val="ppt_x"/>
                                          </p:val>
                                        </p:tav>
                                        <p:tav tm="100000">
                                          <p:val>
                                            <p:strVal val="ppt_x-.2"/>
                                          </p:val>
                                        </p:tav>
                                      </p:tavLst>
                                    </p:anim>
                                    <p:anim calcmode="lin" valueType="num">
                                      <p:cBhvr>
                                        <p:cTn id="39" dur="1000"/>
                                        <p:tgtEl>
                                          <p:spTgt spid="44042"/>
                                        </p:tgtEl>
                                        <p:attrNameLst>
                                          <p:attrName>ppt_y</p:attrName>
                                        </p:attrNameLst>
                                      </p:cBhvr>
                                      <p:tavLst>
                                        <p:tav tm="0">
                                          <p:val>
                                            <p:strVal val="ppt_y"/>
                                          </p:val>
                                        </p:tav>
                                        <p:tav tm="100000">
                                          <p:val>
                                            <p:strVal val="ppt_y"/>
                                          </p:val>
                                        </p:tav>
                                      </p:tavLst>
                                    </p:anim>
                                    <p:animEffect transition="out" filter="fade">
                                      <p:cBhvr>
                                        <p:cTn id="40" dur="1000"/>
                                        <p:tgtEl>
                                          <p:spTgt spid="44042"/>
                                        </p:tgtEl>
                                      </p:cBhvr>
                                    </p:animEffect>
                                    <p:set>
                                      <p:cBhvr>
                                        <p:cTn id="41" dur="1" fill="hold">
                                          <p:stCondLst>
                                            <p:cond delay="999"/>
                                          </p:stCondLst>
                                        </p:cTn>
                                        <p:tgtEl>
                                          <p:spTgt spid="44042"/>
                                        </p:tgtEl>
                                        <p:attrNameLst>
                                          <p:attrName>style.visibility</p:attrName>
                                        </p:attrNameLst>
                                      </p:cBhvr>
                                      <p:to>
                                        <p:strVal val="hidden"/>
                                      </p:to>
                                    </p:set>
                                  </p:childTnLst>
                                </p:cTn>
                              </p:par>
                              <p:par>
                                <p:cTn id="42" presetID="17" presetClass="entr" presetSubtype="2" fill="hold" grpId="0" nodeType="withEffect">
                                  <p:stCondLst>
                                    <p:cond delay="0"/>
                                  </p:stCondLst>
                                  <p:childTnLst>
                                    <p:set>
                                      <p:cBhvr>
                                        <p:cTn id="43" dur="1" fill="hold">
                                          <p:stCondLst>
                                            <p:cond delay="0"/>
                                          </p:stCondLst>
                                        </p:cTn>
                                        <p:tgtEl>
                                          <p:spTgt spid="44039"/>
                                        </p:tgtEl>
                                        <p:attrNameLst>
                                          <p:attrName>style.visibility</p:attrName>
                                        </p:attrNameLst>
                                      </p:cBhvr>
                                      <p:to>
                                        <p:strVal val="visible"/>
                                      </p:to>
                                    </p:set>
                                    <p:anim calcmode="lin" valueType="num">
                                      <p:cBhvr>
                                        <p:cTn id="44" dur="200" fill="hold"/>
                                        <p:tgtEl>
                                          <p:spTgt spid="44039"/>
                                        </p:tgtEl>
                                        <p:attrNameLst>
                                          <p:attrName>ppt_x</p:attrName>
                                        </p:attrNameLst>
                                      </p:cBhvr>
                                      <p:tavLst>
                                        <p:tav tm="0">
                                          <p:val>
                                            <p:strVal val="#ppt_x+#ppt_w/2"/>
                                          </p:val>
                                        </p:tav>
                                        <p:tav tm="100000">
                                          <p:val>
                                            <p:strVal val="#ppt_x"/>
                                          </p:val>
                                        </p:tav>
                                      </p:tavLst>
                                    </p:anim>
                                    <p:anim calcmode="lin" valueType="num">
                                      <p:cBhvr>
                                        <p:cTn id="45" dur="200" fill="hold"/>
                                        <p:tgtEl>
                                          <p:spTgt spid="44039"/>
                                        </p:tgtEl>
                                        <p:attrNameLst>
                                          <p:attrName>ppt_y</p:attrName>
                                        </p:attrNameLst>
                                      </p:cBhvr>
                                      <p:tavLst>
                                        <p:tav tm="0">
                                          <p:val>
                                            <p:strVal val="#ppt_y"/>
                                          </p:val>
                                        </p:tav>
                                        <p:tav tm="100000">
                                          <p:val>
                                            <p:strVal val="#ppt_y"/>
                                          </p:val>
                                        </p:tav>
                                      </p:tavLst>
                                    </p:anim>
                                    <p:anim calcmode="lin" valueType="num">
                                      <p:cBhvr>
                                        <p:cTn id="46" dur="200" fill="hold"/>
                                        <p:tgtEl>
                                          <p:spTgt spid="44039"/>
                                        </p:tgtEl>
                                        <p:attrNameLst>
                                          <p:attrName>ppt_w</p:attrName>
                                        </p:attrNameLst>
                                      </p:cBhvr>
                                      <p:tavLst>
                                        <p:tav tm="0">
                                          <p:val>
                                            <p:fltVal val="0"/>
                                          </p:val>
                                        </p:tav>
                                        <p:tav tm="100000">
                                          <p:val>
                                            <p:strVal val="#ppt_w"/>
                                          </p:val>
                                        </p:tav>
                                      </p:tavLst>
                                    </p:anim>
                                    <p:anim calcmode="lin" valueType="num">
                                      <p:cBhvr>
                                        <p:cTn id="47" dur="200" fill="hold"/>
                                        <p:tgtEl>
                                          <p:spTgt spid="44039"/>
                                        </p:tgtEl>
                                        <p:attrNameLst>
                                          <p:attrName>ppt_h</p:attrName>
                                        </p:attrNameLst>
                                      </p:cBhvr>
                                      <p:tavLst>
                                        <p:tav tm="0">
                                          <p:val>
                                            <p:strVal val="#ppt_h"/>
                                          </p:val>
                                        </p:tav>
                                        <p:tav tm="100000">
                                          <p:val>
                                            <p:strVal val="#ppt_h"/>
                                          </p:val>
                                        </p:tav>
                                      </p:tavLst>
                                    </p:anim>
                                  </p:childTnLst>
                                </p:cTn>
                              </p:par>
                            </p:childTnLst>
                          </p:cTn>
                        </p:par>
                        <p:par>
                          <p:cTn id="48" fill="hold" nodeType="afterGroup">
                            <p:stCondLst>
                              <p:cond delay="1000"/>
                            </p:stCondLst>
                            <p:childTnLst>
                              <p:par>
                                <p:cTn id="49" presetID="17" presetClass="exit" presetSubtype="8" fill="hold" nodeType="afterEffect">
                                  <p:stCondLst>
                                    <p:cond delay="1000"/>
                                  </p:stCondLst>
                                  <p:childTnLst>
                                    <p:anim calcmode="lin" valueType="num">
                                      <p:cBhvr>
                                        <p:cTn id="50" dur="300"/>
                                        <p:tgtEl>
                                          <p:spTgt spid="44036"/>
                                        </p:tgtEl>
                                        <p:attrNameLst>
                                          <p:attrName>ppt_x</p:attrName>
                                        </p:attrNameLst>
                                      </p:cBhvr>
                                      <p:tavLst>
                                        <p:tav tm="0">
                                          <p:val>
                                            <p:strVal val="ppt_x"/>
                                          </p:val>
                                        </p:tav>
                                        <p:tav tm="100000">
                                          <p:val>
                                            <p:strVal val="ppt_x-ppt_w/2"/>
                                          </p:val>
                                        </p:tav>
                                      </p:tavLst>
                                    </p:anim>
                                    <p:anim calcmode="lin" valueType="num">
                                      <p:cBhvr>
                                        <p:cTn id="51" dur="300"/>
                                        <p:tgtEl>
                                          <p:spTgt spid="44036"/>
                                        </p:tgtEl>
                                        <p:attrNameLst>
                                          <p:attrName>ppt_y</p:attrName>
                                        </p:attrNameLst>
                                      </p:cBhvr>
                                      <p:tavLst>
                                        <p:tav tm="0">
                                          <p:val>
                                            <p:strVal val="ppt_y"/>
                                          </p:val>
                                        </p:tav>
                                        <p:tav tm="100000">
                                          <p:val>
                                            <p:strVal val="ppt_y"/>
                                          </p:val>
                                        </p:tav>
                                      </p:tavLst>
                                    </p:anim>
                                    <p:anim calcmode="lin" valueType="num">
                                      <p:cBhvr>
                                        <p:cTn id="52" dur="300"/>
                                        <p:tgtEl>
                                          <p:spTgt spid="44036"/>
                                        </p:tgtEl>
                                        <p:attrNameLst>
                                          <p:attrName>ppt_w</p:attrName>
                                        </p:attrNameLst>
                                      </p:cBhvr>
                                      <p:tavLst>
                                        <p:tav tm="0">
                                          <p:val>
                                            <p:strVal val="ppt_w"/>
                                          </p:val>
                                        </p:tav>
                                        <p:tav tm="100000">
                                          <p:val>
                                            <p:fltVal val="0"/>
                                          </p:val>
                                        </p:tav>
                                      </p:tavLst>
                                    </p:anim>
                                    <p:anim calcmode="lin" valueType="num">
                                      <p:cBhvr>
                                        <p:cTn id="53" dur="300"/>
                                        <p:tgtEl>
                                          <p:spTgt spid="44036"/>
                                        </p:tgtEl>
                                        <p:attrNameLst>
                                          <p:attrName>ppt_h</p:attrName>
                                        </p:attrNameLst>
                                      </p:cBhvr>
                                      <p:tavLst>
                                        <p:tav tm="0">
                                          <p:val>
                                            <p:strVal val="ppt_h"/>
                                          </p:val>
                                        </p:tav>
                                        <p:tav tm="100000">
                                          <p:val>
                                            <p:strVal val="ppt_h"/>
                                          </p:val>
                                        </p:tav>
                                      </p:tavLst>
                                    </p:anim>
                                    <p:set>
                                      <p:cBhvr>
                                        <p:cTn id="54" dur="1" fill="hold">
                                          <p:stCondLst>
                                            <p:cond delay="299"/>
                                          </p:stCondLst>
                                        </p:cTn>
                                        <p:tgtEl>
                                          <p:spTgt spid="44036"/>
                                        </p:tgtEl>
                                        <p:attrNameLst>
                                          <p:attrName>style.visibility</p:attrName>
                                        </p:attrNameLst>
                                      </p:cBhvr>
                                      <p:to>
                                        <p:strVal val="hidden"/>
                                      </p:to>
                                    </p:set>
                                  </p:childTnLst>
                                </p:cTn>
                              </p:par>
                            </p:childTnLst>
                          </p:cTn>
                        </p:par>
                        <p:par>
                          <p:cTn id="55" fill="hold" nodeType="afterGroup">
                            <p:stCondLst>
                              <p:cond delay="2300"/>
                            </p:stCondLst>
                            <p:childTnLst>
                              <p:par>
                                <p:cTn id="56" presetID="17" presetClass="entr" presetSubtype="2" fill="hold" grpId="0" nodeType="afterEffect">
                                  <p:stCondLst>
                                    <p:cond delay="0"/>
                                  </p:stCondLst>
                                  <p:childTnLst>
                                    <p:set>
                                      <p:cBhvr>
                                        <p:cTn id="57" dur="1" fill="hold">
                                          <p:stCondLst>
                                            <p:cond delay="0"/>
                                          </p:stCondLst>
                                        </p:cTn>
                                        <p:tgtEl>
                                          <p:spTgt spid="44043"/>
                                        </p:tgtEl>
                                        <p:attrNameLst>
                                          <p:attrName>style.visibility</p:attrName>
                                        </p:attrNameLst>
                                      </p:cBhvr>
                                      <p:to>
                                        <p:strVal val="visible"/>
                                      </p:to>
                                    </p:set>
                                    <p:anim calcmode="lin" valueType="num">
                                      <p:cBhvr>
                                        <p:cTn id="58" dur="100" fill="hold"/>
                                        <p:tgtEl>
                                          <p:spTgt spid="44043"/>
                                        </p:tgtEl>
                                        <p:attrNameLst>
                                          <p:attrName>ppt_x</p:attrName>
                                        </p:attrNameLst>
                                      </p:cBhvr>
                                      <p:tavLst>
                                        <p:tav tm="0">
                                          <p:val>
                                            <p:strVal val="#ppt_x+#ppt_w/2"/>
                                          </p:val>
                                        </p:tav>
                                        <p:tav tm="100000">
                                          <p:val>
                                            <p:strVal val="#ppt_x"/>
                                          </p:val>
                                        </p:tav>
                                      </p:tavLst>
                                    </p:anim>
                                    <p:anim calcmode="lin" valueType="num">
                                      <p:cBhvr>
                                        <p:cTn id="59" dur="100" fill="hold"/>
                                        <p:tgtEl>
                                          <p:spTgt spid="44043"/>
                                        </p:tgtEl>
                                        <p:attrNameLst>
                                          <p:attrName>ppt_y</p:attrName>
                                        </p:attrNameLst>
                                      </p:cBhvr>
                                      <p:tavLst>
                                        <p:tav tm="0">
                                          <p:val>
                                            <p:strVal val="#ppt_y"/>
                                          </p:val>
                                        </p:tav>
                                        <p:tav tm="100000">
                                          <p:val>
                                            <p:strVal val="#ppt_y"/>
                                          </p:val>
                                        </p:tav>
                                      </p:tavLst>
                                    </p:anim>
                                    <p:anim calcmode="lin" valueType="num">
                                      <p:cBhvr>
                                        <p:cTn id="60" dur="100" fill="hold"/>
                                        <p:tgtEl>
                                          <p:spTgt spid="44043"/>
                                        </p:tgtEl>
                                        <p:attrNameLst>
                                          <p:attrName>ppt_w</p:attrName>
                                        </p:attrNameLst>
                                      </p:cBhvr>
                                      <p:tavLst>
                                        <p:tav tm="0">
                                          <p:val>
                                            <p:fltVal val="0"/>
                                          </p:val>
                                        </p:tav>
                                        <p:tav tm="100000">
                                          <p:val>
                                            <p:strVal val="#ppt_w"/>
                                          </p:val>
                                        </p:tav>
                                      </p:tavLst>
                                    </p:anim>
                                    <p:anim calcmode="lin" valueType="num">
                                      <p:cBhvr>
                                        <p:cTn id="61" dur="100" fill="hold"/>
                                        <p:tgtEl>
                                          <p:spTgt spid="44043"/>
                                        </p:tgtEl>
                                        <p:attrNameLst>
                                          <p:attrName>ppt_h</p:attrName>
                                        </p:attrNameLst>
                                      </p:cBhvr>
                                      <p:tavLst>
                                        <p:tav tm="0">
                                          <p:val>
                                            <p:strVal val="#ppt_h"/>
                                          </p:val>
                                        </p:tav>
                                        <p:tav tm="100000">
                                          <p:val>
                                            <p:strVal val="#ppt_h"/>
                                          </p:val>
                                        </p:tav>
                                      </p:tavLst>
                                    </p:anim>
                                  </p:childTnLst>
                                </p:cTn>
                              </p:par>
                            </p:childTnLst>
                          </p:cTn>
                        </p:par>
                        <p:par>
                          <p:cTn id="62" fill="hold" nodeType="afterGroup">
                            <p:stCondLst>
                              <p:cond delay="2400"/>
                            </p:stCondLst>
                            <p:childTnLst>
                              <p:par>
                                <p:cTn id="63" presetID="17" presetClass="exit" presetSubtype="8" fill="hold" nodeType="afterEffect">
                                  <p:stCondLst>
                                    <p:cond delay="800"/>
                                  </p:stCondLst>
                                  <p:childTnLst>
                                    <p:anim calcmode="lin" valueType="num">
                                      <p:cBhvr>
                                        <p:cTn id="64" dur="300"/>
                                        <p:tgtEl>
                                          <p:spTgt spid="44037"/>
                                        </p:tgtEl>
                                        <p:attrNameLst>
                                          <p:attrName>ppt_x</p:attrName>
                                        </p:attrNameLst>
                                      </p:cBhvr>
                                      <p:tavLst>
                                        <p:tav tm="0">
                                          <p:val>
                                            <p:strVal val="ppt_x"/>
                                          </p:val>
                                        </p:tav>
                                        <p:tav tm="100000">
                                          <p:val>
                                            <p:strVal val="ppt_x-ppt_w/2"/>
                                          </p:val>
                                        </p:tav>
                                      </p:tavLst>
                                    </p:anim>
                                    <p:anim calcmode="lin" valueType="num">
                                      <p:cBhvr>
                                        <p:cTn id="65" dur="300"/>
                                        <p:tgtEl>
                                          <p:spTgt spid="44037"/>
                                        </p:tgtEl>
                                        <p:attrNameLst>
                                          <p:attrName>ppt_y</p:attrName>
                                        </p:attrNameLst>
                                      </p:cBhvr>
                                      <p:tavLst>
                                        <p:tav tm="0">
                                          <p:val>
                                            <p:strVal val="ppt_y"/>
                                          </p:val>
                                        </p:tav>
                                        <p:tav tm="100000">
                                          <p:val>
                                            <p:strVal val="ppt_y"/>
                                          </p:val>
                                        </p:tav>
                                      </p:tavLst>
                                    </p:anim>
                                    <p:anim calcmode="lin" valueType="num">
                                      <p:cBhvr>
                                        <p:cTn id="66" dur="300"/>
                                        <p:tgtEl>
                                          <p:spTgt spid="44037"/>
                                        </p:tgtEl>
                                        <p:attrNameLst>
                                          <p:attrName>ppt_w</p:attrName>
                                        </p:attrNameLst>
                                      </p:cBhvr>
                                      <p:tavLst>
                                        <p:tav tm="0">
                                          <p:val>
                                            <p:strVal val="ppt_w"/>
                                          </p:val>
                                        </p:tav>
                                        <p:tav tm="100000">
                                          <p:val>
                                            <p:fltVal val="0"/>
                                          </p:val>
                                        </p:tav>
                                      </p:tavLst>
                                    </p:anim>
                                    <p:anim calcmode="lin" valueType="num">
                                      <p:cBhvr>
                                        <p:cTn id="67" dur="300"/>
                                        <p:tgtEl>
                                          <p:spTgt spid="44037"/>
                                        </p:tgtEl>
                                        <p:attrNameLst>
                                          <p:attrName>ppt_h</p:attrName>
                                        </p:attrNameLst>
                                      </p:cBhvr>
                                      <p:tavLst>
                                        <p:tav tm="0">
                                          <p:val>
                                            <p:strVal val="ppt_h"/>
                                          </p:val>
                                        </p:tav>
                                        <p:tav tm="100000">
                                          <p:val>
                                            <p:strVal val="ppt_h"/>
                                          </p:val>
                                        </p:tav>
                                      </p:tavLst>
                                    </p:anim>
                                    <p:set>
                                      <p:cBhvr>
                                        <p:cTn id="68" dur="1" fill="hold">
                                          <p:stCondLst>
                                            <p:cond delay="299"/>
                                          </p:stCondLst>
                                        </p:cTn>
                                        <p:tgtEl>
                                          <p:spTgt spid="44037"/>
                                        </p:tgtEl>
                                        <p:attrNameLst>
                                          <p:attrName>style.visibility</p:attrName>
                                        </p:attrNameLst>
                                      </p:cBhvr>
                                      <p:to>
                                        <p:strVal val="hidden"/>
                                      </p:to>
                                    </p:set>
                                  </p:childTnLst>
                                </p:cTn>
                              </p:par>
                            </p:childTnLst>
                          </p:cTn>
                        </p:par>
                        <p:par>
                          <p:cTn id="69" fill="hold" nodeType="afterGroup">
                            <p:stCondLst>
                              <p:cond delay="3500"/>
                            </p:stCondLst>
                            <p:childTnLst>
                              <p:par>
                                <p:cTn id="70" presetID="17" presetClass="entr" presetSubtype="2" fill="hold" grpId="0" nodeType="afterEffect">
                                  <p:stCondLst>
                                    <p:cond delay="0"/>
                                  </p:stCondLst>
                                  <p:childTnLst>
                                    <p:set>
                                      <p:cBhvr>
                                        <p:cTn id="71" dur="1" fill="hold">
                                          <p:stCondLst>
                                            <p:cond delay="0"/>
                                          </p:stCondLst>
                                        </p:cTn>
                                        <p:tgtEl>
                                          <p:spTgt spid="44044"/>
                                        </p:tgtEl>
                                        <p:attrNameLst>
                                          <p:attrName>style.visibility</p:attrName>
                                        </p:attrNameLst>
                                      </p:cBhvr>
                                      <p:to>
                                        <p:strVal val="visible"/>
                                      </p:to>
                                    </p:set>
                                    <p:anim calcmode="lin" valueType="num">
                                      <p:cBhvr>
                                        <p:cTn id="72" dur="100" fill="hold"/>
                                        <p:tgtEl>
                                          <p:spTgt spid="44044"/>
                                        </p:tgtEl>
                                        <p:attrNameLst>
                                          <p:attrName>ppt_x</p:attrName>
                                        </p:attrNameLst>
                                      </p:cBhvr>
                                      <p:tavLst>
                                        <p:tav tm="0">
                                          <p:val>
                                            <p:strVal val="#ppt_x+#ppt_w/2"/>
                                          </p:val>
                                        </p:tav>
                                        <p:tav tm="100000">
                                          <p:val>
                                            <p:strVal val="#ppt_x"/>
                                          </p:val>
                                        </p:tav>
                                      </p:tavLst>
                                    </p:anim>
                                    <p:anim calcmode="lin" valueType="num">
                                      <p:cBhvr>
                                        <p:cTn id="73" dur="100" fill="hold"/>
                                        <p:tgtEl>
                                          <p:spTgt spid="44044"/>
                                        </p:tgtEl>
                                        <p:attrNameLst>
                                          <p:attrName>ppt_y</p:attrName>
                                        </p:attrNameLst>
                                      </p:cBhvr>
                                      <p:tavLst>
                                        <p:tav tm="0">
                                          <p:val>
                                            <p:strVal val="#ppt_y"/>
                                          </p:val>
                                        </p:tav>
                                        <p:tav tm="100000">
                                          <p:val>
                                            <p:strVal val="#ppt_y"/>
                                          </p:val>
                                        </p:tav>
                                      </p:tavLst>
                                    </p:anim>
                                    <p:anim calcmode="lin" valueType="num">
                                      <p:cBhvr>
                                        <p:cTn id="74" dur="100" fill="hold"/>
                                        <p:tgtEl>
                                          <p:spTgt spid="44044"/>
                                        </p:tgtEl>
                                        <p:attrNameLst>
                                          <p:attrName>ppt_w</p:attrName>
                                        </p:attrNameLst>
                                      </p:cBhvr>
                                      <p:tavLst>
                                        <p:tav tm="0">
                                          <p:val>
                                            <p:fltVal val="0"/>
                                          </p:val>
                                        </p:tav>
                                        <p:tav tm="100000">
                                          <p:val>
                                            <p:strVal val="#ppt_w"/>
                                          </p:val>
                                        </p:tav>
                                      </p:tavLst>
                                    </p:anim>
                                    <p:anim calcmode="lin" valueType="num">
                                      <p:cBhvr>
                                        <p:cTn id="75" dur="100" fill="hold"/>
                                        <p:tgtEl>
                                          <p:spTgt spid="4404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3600"/>
                            </p:stCondLst>
                            <p:childTnLst>
                              <p:par>
                                <p:cTn id="77" presetID="17" presetClass="exit" presetSubtype="8" fill="hold" nodeType="afterEffect">
                                  <p:stCondLst>
                                    <p:cond delay="500"/>
                                  </p:stCondLst>
                                  <p:childTnLst>
                                    <p:anim calcmode="lin" valueType="num">
                                      <p:cBhvr>
                                        <p:cTn id="78" dur="300"/>
                                        <p:tgtEl>
                                          <p:spTgt spid="44038"/>
                                        </p:tgtEl>
                                        <p:attrNameLst>
                                          <p:attrName>ppt_x</p:attrName>
                                        </p:attrNameLst>
                                      </p:cBhvr>
                                      <p:tavLst>
                                        <p:tav tm="0">
                                          <p:val>
                                            <p:strVal val="ppt_x"/>
                                          </p:val>
                                        </p:tav>
                                        <p:tav tm="100000">
                                          <p:val>
                                            <p:strVal val="ppt_x-ppt_w/2"/>
                                          </p:val>
                                        </p:tav>
                                      </p:tavLst>
                                    </p:anim>
                                    <p:anim calcmode="lin" valueType="num">
                                      <p:cBhvr>
                                        <p:cTn id="79" dur="300"/>
                                        <p:tgtEl>
                                          <p:spTgt spid="44038"/>
                                        </p:tgtEl>
                                        <p:attrNameLst>
                                          <p:attrName>ppt_y</p:attrName>
                                        </p:attrNameLst>
                                      </p:cBhvr>
                                      <p:tavLst>
                                        <p:tav tm="0">
                                          <p:val>
                                            <p:strVal val="ppt_y"/>
                                          </p:val>
                                        </p:tav>
                                        <p:tav tm="100000">
                                          <p:val>
                                            <p:strVal val="ppt_y"/>
                                          </p:val>
                                        </p:tav>
                                      </p:tavLst>
                                    </p:anim>
                                    <p:anim calcmode="lin" valueType="num">
                                      <p:cBhvr>
                                        <p:cTn id="80" dur="300"/>
                                        <p:tgtEl>
                                          <p:spTgt spid="44038"/>
                                        </p:tgtEl>
                                        <p:attrNameLst>
                                          <p:attrName>ppt_w</p:attrName>
                                        </p:attrNameLst>
                                      </p:cBhvr>
                                      <p:tavLst>
                                        <p:tav tm="0">
                                          <p:val>
                                            <p:strVal val="ppt_w"/>
                                          </p:val>
                                        </p:tav>
                                        <p:tav tm="100000">
                                          <p:val>
                                            <p:fltVal val="0"/>
                                          </p:val>
                                        </p:tav>
                                      </p:tavLst>
                                    </p:anim>
                                    <p:anim calcmode="lin" valueType="num">
                                      <p:cBhvr>
                                        <p:cTn id="81" dur="300"/>
                                        <p:tgtEl>
                                          <p:spTgt spid="44038"/>
                                        </p:tgtEl>
                                        <p:attrNameLst>
                                          <p:attrName>ppt_h</p:attrName>
                                        </p:attrNameLst>
                                      </p:cBhvr>
                                      <p:tavLst>
                                        <p:tav tm="0">
                                          <p:val>
                                            <p:strVal val="ppt_h"/>
                                          </p:val>
                                        </p:tav>
                                        <p:tav tm="100000">
                                          <p:val>
                                            <p:strVal val="ppt_h"/>
                                          </p:val>
                                        </p:tav>
                                      </p:tavLst>
                                    </p:anim>
                                    <p:set>
                                      <p:cBhvr>
                                        <p:cTn id="82" dur="1" fill="hold">
                                          <p:stCondLst>
                                            <p:cond delay="299"/>
                                          </p:stCondLst>
                                        </p:cTn>
                                        <p:tgtEl>
                                          <p:spTgt spid="44038"/>
                                        </p:tgtEl>
                                        <p:attrNameLst>
                                          <p:attrName>style.visibility</p:attrName>
                                        </p:attrNameLst>
                                      </p:cBhvr>
                                      <p:to>
                                        <p:strVal val="hidden"/>
                                      </p:to>
                                    </p:set>
                                  </p:childTnLst>
                                </p:cTn>
                              </p:par>
                            </p:childTnLst>
                          </p:cTn>
                        </p:par>
                        <p:par>
                          <p:cTn id="83" fill="hold" nodeType="afterGroup">
                            <p:stCondLst>
                              <p:cond delay="4400"/>
                            </p:stCondLst>
                            <p:childTnLst>
                              <p:par>
                                <p:cTn id="84" presetID="17" presetClass="entr" presetSubtype="2" fill="hold" grpId="0" nodeType="afterEffect">
                                  <p:stCondLst>
                                    <p:cond delay="0"/>
                                  </p:stCondLst>
                                  <p:childTnLst>
                                    <p:set>
                                      <p:cBhvr>
                                        <p:cTn id="85" dur="1" fill="hold">
                                          <p:stCondLst>
                                            <p:cond delay="0"/>
                                          </p:stCondLst>
                                        </p:cTn>
                                        <p:tgtEl>
                                          <p:spTgt spid="44045"/>
                                        </p:tgtEl>
                                        <p:attrNameLst>
                                          <p:attrName>style.visibility</p:attrName>
                                        </p:attrNameLst>
                                      </p:cBhvr>
                                      <p:to>
                                        <p:strVal val="visible"/>
                                      </p:to>
                                    </p:set>
                                    <p:anim calcmode="lin" valueType="num">
                                      <p:cBhvr>
                                        <p:cTn id="86" dur="100" fill="hold"/>
                                        <p:tgtEl>
                                          <p:spTgt spid="44045"/>
                                        </p:tgtEl>
                                        <p:attrNameLst>
                                          <p:attrName>ppt_x</p:attrName>
                                        </p:attrNameLst>
                                      </p:cBhvr>
                                      <p:tavLst>
                                        <p:tav tm="0">
                                          <p:val>
                                            <p:strVal val="#ppt_x+#ppt_w/2"/>
                                          </p:val>
                                        </p:tav>
                                        <p:tav tm="100000">
                                          <p:val>
                                            <p:strVal val="#ppt_x"/>
                                          </p:val>
                                        </p:tav>
                                      </p:tavLst>
                                    </p:anim>
                                    <p:anim calcmode="lin" valueType="num">
                                      <p:cBhvr>
                                        <p:cTn id="87" dur="100" fill="hold"/>
                                        <p:tgtEl>
                                          <p:spTgt spid="44045"/>
                                        </p:tgtEl>
                                        <p:attrNameLst>
                                          <p:attrName>ppt_y</p:attrName>
                                        </p:attrNameLst>
                                      </p:cBhvr>
                                      <p:tavLst>
                                        <p:tav tm="0">
                                          <p:val>
                                            <p:strVal val="#ppt_y"/>
                                          </p:val>
                                        </p:tav>
                                        <p:tav tm="100000">
                                          <p:val>
                                            <p:strVal val="#ppt_y"/>
                                          </p:val>
                                        </p:tav>
                                      </p:tavLst>
                                    </p:anim>
                                    <p:anim calcmode="lin" valueType="num">
                                      <p:cBhvr>
                                        <p:cTn id="88" dur="100" fill="hold"/>
                                        <p:tgtEl>
                                          <p:spTgt spid="44045"/>
                                        </p:tgtEl>
                                        <p:attrNameLst>
                                          <p:attrName>ppt_w</p:attrName>
                                        </p:attrNameLst>
                                      </p:cBhvr>
                                      <p:tavLst>
                                        <p:tav tm="0">
                                          <p:val>
                                            <p:fltVal val="0"/>
                                          </p:val>
                                        </p:tav>
                                        <p:tav tm="100000">
                                          <p:val>
                                            <p:strVal val="#ppt_w"/>
                                          </p:val>
                                        </p:tav>
                                      </p:tavLst>
                                    </p:anim>
                                    <p:anim calcmode="lin" valueType="num">
                                      <p:cBhvr>
                                        <p:cTn id="89" dur="100" fill="hold"/>
                                        <p:tgtEl>
                                          <p:spTgt spid="440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animBg="1"/>
      <p:bldP spid="39954" grpId="0" animBg="1"/>
      <p:bldP spid="44043" grpId="0" animBg="1"/>
      <p:bldP spid="44044" grpId="0" animBg="1"/>
      <p:bldP spid="440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ivret macro-variables 4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824163" y="1990725"/>
            <a:ext cx="5880100" cy="4237038"/>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5843" name="Rectangle 3"/>
          <p:cNvSpPr>
            <a:spLocks noChangeArrowheads="1"/>
          </p:cNvSpPr>
          <p:nvPr/>
        </p:nvSpPr>
        <p:spPr bwMode="auto">
          <a:xfrm>
            <a:off x="-219075" y="1866900"/>
            <a:ext cx="3086100" cy="4267200"/>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5844"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 tout cela aboutissant aujourd’hui à :</a:t>
            </a:r>
          </a:p>
        </p:txBody>
      </p:sp>
      <p:sp>
        <p:nvSpPr>
          <p:cNvPr id="35846" name="Rectangle 6"/>
          <p:cNvSpPr>
            <a:spLocks noChangeArrowheads="1"/>
          </p:cNvSpPr>
          <p:nvPr/>
        </p:nvSpPr>
        <p:spPr bwMode="auto">
          <a:xfrm>
            <a:off x="-212725" y="1917700"/>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5847" name="Rectangle 7"/>
          <p:cNvSpPr>
            <a:spLocks noChangeArrowheads="1"/>
          </p:cNvSpPr>
          <p:nvPr/>
        </p:nvSpPr>
        <p:spPr bwMode="auto">
          <a:xfrm>
            <a:off x="-219075" y="1955800"/>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5848" name="Rectangle 8"/>
          <p:cNvSpPr>
            <a:spLocks noChangeArrowheads="1"/>
          </p:cNvSpPr>
          <p:nvPr/>
        </p:nvSpPr>
        <p:spPr bwMode="auto">
          <a:xfrm>
            <a:off x="-209550" y="1990725"/>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5849" name="Rectangle 9"/>
          <p:cNvSpPr>
            <a:spLocks noChangeArrowheads="1"/>
          </p:cNvSpPr>
          <p:nvPr/>
        </p:nvSpPr>
        <p:spPr bwMode="auto">
          <a:xfrm>
            <a:off x="-212725" y="2025650"/>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2" name="WordArt 18"/>
          <p:cNvSpPr>
            <a:spLocks noChangeArrowheads="1" noChangeShapeType="1" noTextEdit="1"/>
          </p:cNvSpPr>
          <p:nvPr/>
        </p:nvSpPr>
        <p:spPr bwMode="auto">
          <a:xfrm rot="-445665">
            <a:off x="3465513" y="1062038"/>
            <a:ext cx="4097337" cy="5000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33102"/>
              </a:avLst>
            </a:prstTxWarp>
          </a:bodyPr>
          <a:lstStyle/>
          <a:p>
            <a:pPr algn="ctr"/>
            <a:r>
              <a:rPr lang="fr-FR" sz="3600" kern="10">
                <a:solidFill>
                  <a:srgbClr val="F80000"/>
                </a:solidFill>
                <a:latin typeface="Arial Black"/>
              </a:rPr>
              <a:t>=&gt; Des microscénarios pour chaque macro-variable...</a:t>
            </a:r>
          </a:p>
        </p:txBody>
      </p:sp>
      <p:sp>
        <p:nvSpPr>
          <p:cNvPr id="12" name="Freeform 34"/>
          <p:cNvSpPr>
            <a:spLocks/>
          </p:cNvSpPr>
          <p:nvPr/>
        </p:nvSpPr>
        <p:spPr bwMode="auto">
          <a:xfrm>
            <a:off x="4494213" y="2393950"/>
            <a:ext cx="4425950" cy="1154113"/>
          </a:xfrm>
          <a:custGeom>
            <a:avLst/>
            <a:gdLst>
              <a:gd name="T0" fmla="*/ 2147483647 w 3310"/>
              <a:gd name="T1" fmla="*/ 2147483647 h 2110"/>
              <a:gd name="T2" fmla="*/ 2147483647 w 3310"/>
              <a:gd name="T3" fmla="*/ 2147483647 h 2110"/>
              <a:gd name="T4" fmla="*/ 2147483647 w 3310"/>
              <a:gd name="T5" fmla="*/ 2147483647 h 2110"/>
              <a:gd name="T6" fmla="*/ 2147483647 w 3310"/>
              <a:gd name="T7" fmla="*/ 2147483647 h 2110"/>
              <a:gd name="T8" fmla="*/ 2147483647 w 3310"/>
              <a:gd name="T9" fmla="*/ 2147483647 h 2110"/>
              <a:gd name="T10" fmla="*/ 2147483647 w 3310"/>
              <a:gd name="T11" fmla="*/ 2147483647 h 2110"/>
              <a:gd name="T12" fmla="*/ 2147483647 w 3310"/>
              <a:gd name="T13" fmla="*/ 2147483647 h 2110"/>
              <a:gd name="T14" fmla="*/ 2147483647 w 3310"/>
              <a:gd name="T15" fmla="*/ 2147483647 h 2110"/>
              <a:gd name="T16" fmla="*/ 2147483647 w 3310"/>
              <a:gd name="T17" fmla="*/ 2147483647 h 2110"/>
              <a:gd name="T18" fmla="*/ 106896721 w 3310"/>
              <a:gd name="T19" fmla="*/ 2147483647 h 2110"/>
              <a:gd name="T20" fmla="*/ 2147483647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47483647 h 2110"/>
              <a:gd name="T62" fmla="*/ 2147483647 w 3310"/>
              <a:gd name="T63" fmla="*/ 2147483647 h 2110"/>
              <a:gd name="T64" fmla="*/ 2147483647 w 3310"/>
              <a:gd name="T65" fmla="*/ 2147483647 h 2110"/>
              <a:gd name="T66" fmla="*/ 2147483647 w 3310"/>
              <a:gd name="T67" fmla="*/ 1802365692 h 2110"/>
              <a:gd name="T68" fmla="*/ 2147483647 w 3310"/>
              <a:gd name="T69" fmla="*/ 1062881735 h 2110"/>
              <a:gd name="T70" fmla="*/ 2147483647 w 3310"/>
              <a:gd name="T71" fmla="*/ 446736904 h 2110"/>
              <a:gd name="T72" fmla="*/ 2147483647 w 3310"/>
              <a:gd name="T73" fmla="*/ 15417528 h 2110"/>
              <a:gd name="T74" fmla="*/ 2147483647 w 3310"/>
              <a:gd name="T75" fmla="*/ 323489669 h 2110"/>
              <a:gd name="T76" fmla="*/ 2147483647 w 3310"/>
              <a:gd name="T77" fmla="*/ 939726391 h 2110"/>
              <a:gd name="T78" fmla="*/ 2147483647 w 3310"/>
              <a:gd name="T79" fmla="*/ 1802365692 h 2110"/>
              <a:gd name="T80" fmla="*/ 2147483647 w 3310"/>
              <a:gd name="T81" fmla="*/ 2147483647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 name="Freeform 34"/>
          <p:cNvSpPr>
            <a:spLocks/>
          </p:cNvSpPr>
          <p:nvPr/>
        </p:nvSpPr>
        <p:spPr bwMode="auto">
          <a:xfrm>
            <a:off x="4494213" y="3413125"/>
            <a:ext cx="4425950" cy="992188"/>
          </a:xfrm>
          <a:custGeom>
            <a:avLst/>
            <a:gdLst>
              <a:gd name="T0" fmla="*/ 2147483647 w 3310"/>
              <a:gd name="T1" fmla="*/ 2147483647 h 2110"/>
              <a:gd name="T2" fmla="*/ 2147483647 w 3310"/>
              <a:gd name="T3" fmla="*/ 2147483647 h 2110"/>
              <a:gd name="T4" fmla="*/ 2147483647 w 3310"/>
              <a:gd name="T5" fmla="*/ 2147483647 h 2110"/>
              <a:gd name="T6" fmla="*/ 2147483647 w 3310"/>
              <a:gd name="T7" fmla="*/ 2147483647 h 2110"/>
              <a:gd name="T8" fmla="*/ 2147483647 w 3310"/>
              <a:gd name="T9" fmla="*/ 2147483647 h 2110"/>
              <a:gd name="T10" fmla="*/ 2147483647 w 3310"/>
              <a:gd name="T11" fmla="*/ 2147483647 h 2110"/>
              <a:gd name="T12" fmla="*/ 2147483647 w 3310"/>
              <a:gd name="T13" fmla="*/ 2147483647 h 2110"/>
              <a:gd name="T14" fmla="*/ 2147483647 w 3310"/>
              <a:gd name="T15" fmla="*/ 2147483647 h 2110"/>
              <a:gd name="T16" fmla="*/ 2147483647 w 3310"/>
              <a:gd name="T17" fmla="*/ 2147483647 h 2110"/>
              <a:gd name="T18" fmla="*/ 106896721 w 3310"/>
              <a:gd name="T19" fmla="*/ 2147483647 h 2110"/>
              <a:gd name="T20" fmla="*/ 2147483647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47483647 h 2110"/>
              <a:gd name="T62" fmla="*/ 2147483647 w 3310"/>
              <a:gd name="T63" fmla="*/ 2147483647 h 2110"/>
              <a:gd name="T64" fmla="*/ 2147483647 w 3310"/>
              <a:gd name="T65" fmla="*/ 2147483647 h 2110"/>
              <a:gd name="T66" fmla="*/ 2147483647 w 3310"/>
              <a:gd name="T67" fmla="*/ 1549489184 h 2110"/>
              <a:gd name="T68" fmla="*/ 2147483647 w 3310"/>
              <a:gd name="T69" fmla="*/ 913756714 h 2110"/>
              <a:gd name="T70" fmla="*/ 2147483647 w 3310"/>
              <a:gd name="T71" fmla="*/ 384058576 h 2110"/>
              <a:gd name="T72" fmla="*/ 2147483647 w 3310"/>
              <a:gd name="T73" fmla="*/ 13254409 h 2110"/>
              <a:gd name="T74" fmla="*/ 2147483647 w 3310"/>
              <a:gd name="T75" fmla="*/ 278103243 h 2110"/>
              <a:gd name="T76" fmla="*/ 2147483647 w 3310"/>
              <a:gd name="T77" fmla="*/ 807880380 h 2110"/>
              <a:gd name="T78" fmla="*/ 2147483647 w 3310"/>
              <a:gd name="T79" fmla="*/ 1549489184 h 2110"/>
              <a:gd name="T80" fmla="*/ 2147483647 w 3310"/>
              <a:gd name="T81" fmla="*/ 2132204488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 name="Freeform 34"/>
          <p:cNvSpPr>
            <a:spLocks/>
          </p:cNvSpPr>
          <p:nvPr/>
        </p:nvSpPr>
        <p:spPr bwMode="auto">
          <a:xfrm>
            <a:off x="4494213" y="4222750"/>
            <a:ext cx="4425950" cy="1058863"/>
          </a:xfrm>
          <a:custGeom>
            <a:avLst/>
            <a:gdLst>
              <a:gd name="T0" fmla="*/ 2147483647 w 3310"/>
              <a:gd name="T1" fmla="*/ 2147483647 h 2110"/>
              <a:gd name="T2" fmla="*/ 2147483647 w 3310"/>
              <a:gd name="T3" fmla="*/ 2147483647 h 2110"/>
              <a:gd name="T4" fmla="*/ 2147483647 w 3310"/>
              <a:gd name="T5" fmla="*/ 2147483647 h 2110"/>
              <a:gd name="T6" fmla="*/ 2147483647 w 3310"/>
              <a:gd name="T7" fmla="*/ 2147483647 h 2110"/>
              <a:gd name="T8" fmla="*/ 2147483647 w 3310"/>
              <a:gd name="T9" fmla="*/ 2147483647 h 2110"/>
              <a:gd name="T10" fmla="*/ 2147483647 w 3310"/>
              <a:gd name="T11" fmla="*/ 2147483647 h 2110"/>
              <a:gd name="T12" fmla="*/ 2147483647 w 3310"/>
              <a:gd name="T13" fmla="*/ 2147483647 h 2110"/>
              <a:gd name="T14" fmla="*/ 2147483647 w 3310"/>
              <a:gd name="T15" fmla="*/ 2147483647 h 2110"/>
              <a:gd name="T16" fmla="*/ 2147483647 w 3310"/>
              <a:gd name="T17" fmla="*/ 2147483647 h 2110"/>
              <a:gd name="T18" fmla="*/ 106896721 w 3310"/>
              <a:gd name="T19" fmla="*/ 2147483647 h 2110"/>
              <a:gd name="T20" fmla="*/ 2147483647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47483647 h 2110"/>
              <a:gd name="T62" fmla="*/ 2147483647 w 3310"/>
              <a:gd name="T63" fmla="*/ 2147483647 h 2110"/>
              <a:gd name="T64" fmla="*/ 2147483647 w 3310"/>
              <a:gd name="T65" fmla="*/ 2147483647 h 2110"/>
              <a:gd name="T66" fmla="*/ 2147483647 w 3310"/>
              <a:gd name="T67" fmla="*/ 1653614805 h 2110"/>
              <a:gd name="T68" fmla="*/ 2147483647 w 3310"/>
              <a:gd name="T69" fmla="*/ 975161134 h 2110"/>
              <a:gd name="T70" fmla="*/ 2147483647 w 3310"/>
              <a:gd name="T71" fmla="*/ 409867300 h 2110"/>
              <a:gd name="T72" fmla="*/ 2147483647 w 3310"/>
              <a:gd name="T73" fmla="*/ 14145105 h 2110"/>
              <a:gd name="T74" fmla="*/ 2147483647 w 3310"/>
              <a:gd name="T75" fmla="*/ 296791771 h 2110"/>
              <a:gd name="T76" fmla="*/ 2147483647 w 3310"/>
              <a:gd name="T77" fmla="*/ 862169914 h 2110"/>
              <a:gd name="T78" fmla="*/ 2147483647 w 3310"/>
              <a:gd name="T79" fmla="*/ 1653614805 h 2110"/>
              <a:gd name="T80" fmla="*/ 2147483647 w 3310"/>
              <a:gd name="T81" fmla="*/ 2147483647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Freeform 34"/>
          <p:cNvSpPr>
            <a:spLocks/>
          </p:cNvSpPr>
          <p:nvPr/>
        </p:nvSpPr>
        <p:spPr bwMode="auto">
          <a:xfrm>
            <a:off x="4494213" y="5137150"/>
            <a:ext cx="4425950" cy="992188"/>
          </a:xfrm>
          <a:custGeom>
            <a:avLst/>
            <a:gdLst>
              <a:gd name="T0" fmla="*/ 2147483647 w 3310"/>
              <a:gd name="T1" fmla="*/ 2147483647 h 2110"/>
              <a:gd name="T2" fmla="*/ 2147483647 w 3310"/>
              <a:gd name="T3" fmla="*/ 2147483647 h 2110"/>
              <a:gd name="T4" fmla="*/ 2147483647 w 3310"/>
              <a:gd name="T5" fmla="*/ 2147483647 h 2110"/>
              <a:gd name="T6" fmla="*/ 2147483647 w 3310"/>
              <a:gd name="T7" fmla="*/ 2147483647 h 2110"/>
              <a:gd name="T8" fmla="*/ 2147483647 w 3310"/>
              <a:gd name="T9" fmla="*/ 2147483647 h 2110"/>
              <a:gd name="T10" fmla="*/ 2147483647 w 3310"/>
              <a:gd name="T11" fmla="*/ 2147483647 h 2110"/>
              <a:gd name="T12" fmla="*/ 2147483647 w 3310"/>
              <a:gd name="T13" fmla="*/ 2147483647 h 2110"/>
              <a:gd name="T14" fmla="*/ 2147483647 w 3310"/>
              <a:gd name="T15" fmla="*/ 2147483647 h 2110"/>
              <a:gd name="T16" fmla="*/ 2147483647 w 3310"/>
              <a:gd name="T17" fmla="*/ 2147483647 h 2110"/>
              <a:gd name="T18" fmla="*/ 106896721 w 3310"/>
              <a:gd name="T19" fmla="*/ 2147483647 h 2110"/>
              <a:gd name="T20" fmla="*/ 2147483647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47483647 h 2110"/>
              <a:gd name="T62" fmla="*/ 2147483647 w 3310"/>
              <a:gd name="T63" fmla="*/ 2147483647 h 2110"/>
              <a:gd name="T64" fmla="*/ 2147483647 w 3310"/>
              <a:gd name="T65" fmla="*/ 2147483647 h 2110"/>
              <a:gd name="T66" fmla="*/ 2147483647 w 3310"/>
              <a:gd name="T67" fmla="*/ 1549489184 h 2110"/>
              <a:gd name="T68" fmla="*/ 2147483647 w 3310"/>
              <a:gd name="T69" fmla="*/ 913756714 h 2110"/>
              <a:gd name="T70" fmla="*/ 2147483647 w 3310"/>
              <a:gd name="T71" fmla="*/ 384058576 h 2110"/>
              <a:gd name="T72" fmla="*/ 2147483647 w 3310"/>
              <a:gd name="T73" fmla="*/ 13254409 h 2110"/>
              <a:gd name="T74" fmla="*/ 2147483647 w 3310"/>
              <a:gd name="T75" fmla="*/ 278103243 h 2110"/>
              <a:gd name="T76" fmla="*/ 2147483647 w 3310"/>
              <a:gd name="T77" fmla="*/ 807880380 h 2110"/>
              <a:gd name="T78" fmla="*/ 2147483647 w 3310"/>
              <a:gd name="T79" fmla="*/ 1549489184 h 2110"/>
              <a:gd name="T80" fmla="*/ 2147483647 w 3310"/>
              <a:gd name="T81" fmla="*/ 2132204488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 name="WordArt 18"/>
          <p:cNvSpPr>
            <a:spLocks noChangeArrowheads="1" noChangeShapeType="1" noTextEdit="1"/>
          </p:cNvSpPr>
          <p:nvPr/>
        </p:nvSpPr>
        <p:spPr bwMode="auto">
          <a:xfrm rot="-470045">
            <a:off x="4314825" y="1328738"/>
            <a:ext cx="4457700" cy="4460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33102"/>
              </a:avLst>
            </a:prstTxWarp>
          </a:bodyPr>
          <a:lstStyle/>
          <a:p>
            <a:pPr algn="ctr"/>
            <a:r>
              <a:rPr lang="fr-FR" sz="3600" kern="10">
                <a:solidFill>
                  <a:srgbClr val="F80000"/>
                </a:solidFill>
                <a:latin typeface="Arial Black"/>
              </a:rPr>
              <a:t>... qui constituent les hypothèses d'évolution possible</a:t>
            </a:r>
          </a:p>
        </p:txBody>
      </p:sp>
      <p:sp>
        <p:nvSpPr>
          <p:cNvPr id="7" name="WordArt 18"/>
          <p:cNvSpPr>
            <a:spLocks noChangeArrowheads="1" noChangeShapeType="1" noTextEdit="1"/>
          </p:cNvSpPr>
          <p:nvPr/>
        </p:nvSpPr>
        <p:spPr bwMode="auto">
          <a:xfrm rot="-453595">
            <a:off x="6977063" y="1423988"/>
            <a:ext cx="2157412" cy="3857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25625"/>
              </a:avLst>
            </a:prstTxWarp>
          </a:bodyPr>
          <a:lstStyle/>
          <a:p>
            <a:pPr algn="ctr"/>
            <a:r>
              <a:rPr lang="fr-FR" sz="3600" kern="10">
                <a:solidFill>
                  <a:srgbClr val="F80000"/>
                </a:solidFill>
                <a:latin typeface="Arial Black"/>
              </a:rPr>
              <a:t>pour des scénarios globaux</a:t>
            </a:r>
          </a:p>
        </p:txBody>
      </p:sp>
      <p:sp>
        <p:nvSpPr>
          <p:cNvPr id="17" name="WordArt 18"/>
          <p:cNvSpPr>
            <a:spLocks noChangeArrowheads="1" noChangeShapeType="1" noTextEdit="1"/>
          </p:cNvSpPr>
          <p:nvPr/>
        </p:nvSpPr>
        <p:spPr bwMode="auto">
          <a:xfrm rot="-445665">
            <a:off x="237309" y="1126003"/>
            <a:ext cx="3741738" cy="2828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pPr algn="ctr"/>
            <a:r>
              <a:rPr lang="fr-FR" sz="3600" kern="10">
                <a:solidFill>
                  <a:srgbClr val="F80000"/>
                </a:solidFill>
                <a:latin typeface="Arial Black"/>
              </a:rPr>
              <a:t>=&gt; Des macro-variables décrites dans un livret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50"/>
                                        <p:tgtEl>
                                          <p:spTgt spid="12"/>
                                        </p:tgtEl>
                                      </p:cBhvr>
                                    </p:animEffect>
                                  </p:childTnLst>
                                </p:cTn>
                              </p:par>
                            </p:childTnLst>
                          </p:cTn>
                        </p:par>
                        <p:par>
                          <p:cTn id="12" fill="hold" nodeType="afterGroup">
                            <p:stCondLst>
                              <p:cond delay="75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50"/>
                                        <p:tgtEl>
                                          <p:spTgt spid="3"/>
                                        </p:tgtEl>
                                      </p:cBhvr>
                                    </p:animEffect>
                                  </p:childTnLst>
                                </p:cTn>
                              </p:par>
                            </p:childTnLst>
                          </p:cTn>
                        </p:par>
                        <p:par>
                          <p:cTn id="16" fill="hold" nodeType="afterGroup">
                            <p:stCondLst>
                              <p:cond delay="1000"/>
                            </p:stCondLst>
                            <p:childTnLst>
                              <p:par>
                                <p:cTn id="17" presetID="21"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50"/>
                                        <p:tgtEl>
                                          <p:spTgt spid="4"/>
                                        </p:tgtEl>
                                      </p:cBhvr>
                                    </p:animEffect>
                                  </p:childTnLst>
                                </p:cTn>
                              </p:par>
                            </p:childTnLst>
                          </p:cTn>
                        </p:par>
                        <p:par>
                          <p:cTn id="20" fill="hold" nodeType="afterGroup">
                            <p:stCondLst>
                              <p:cond delay="1250"/>
                            </p:stCondLst>
                            <p:childTnLst>
                              <p:par>
                                <p:cTn id="21" presetID="21" presetClass="entr" presetSubtype="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5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 grpId="0" animBg="1"/>
      <p:bldP spid="4"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Livret macro-variables 4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824163" y="1990725"/>
            <a:ext cx="5880100" cy="4237038"/>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6867" name="Rectangle 3"/>
          <p:cNvSpPr>
            <a:spLocks noChangeArrowheads="1"/>
          </p:cNvSpPr>
          <p:nvPr/>
        </p:nvSpPr>
        <p:spPr bwMode="auto">
          <a:xfrm>
            <a:off x="-219075" y="1866900"/>
            <a:ext cx="3086100" cy="4267200"/>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6868"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 tout cela aboutissant aujourd’hui à :</a:t>
            </a:r>
          </a:p>
        </p:txBody>
      </p:sp>
      <p:sp>
        <p:nvSpPr>
          <p:cNvPr id="36870" name="Rectangle 6"/>
          <p:cNvSpPr>
            <a:spLocks noChangeArrowheads="1"/>
          </p:cNvSpPr>
          <p:nvPr/>
        </p:nvSpPr>
        <p:spPr bwMode="auto">
          <a:xfrm>
            <a:off x="-212725" y="1917700"/>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6871" name="Rectangle 7"/>
          <p:cNvSpPr>
            <a:spLocks noChangeArrowheads="1"/>
          </p:cNvSpPr>
          <p:nvPr/>
        </p:nvSpPr>
        <p:spPr bwMode="auto">
          <a:xfrm>
            <a:off x="-219075" y="1955800"/>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6872" name="Rectangle 8"/>
          <p:cNvSpPr>
            <a:spLocks noChangeArrowheads="1"/>
          </p:cNvSpPr>
          <p:nvPr/>
        </p:nvSpPr>
        <p:spPr bwMode="auto">
          <a:xfrm>
            <a:off x="-209550" y="1990725"/>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51209" name="Rectangle 9"/>
          <p:cNvSpPr>
            <a:spLocks noChangeArrowheads="1"/>
          </p:cNvSpPr>
          <p:nvPr/>
        </p:nvSpPr>
        <p:spPr bwMode="auto">
          <a:xfrm>
            <a:off x="-212725" y="2025650"/>
            <a:ext cx="3086100" cy="4238625"/>
          </a:xfrm>
          <a:prstGeom prst="rect">
            <a:avLst/>
          </a:prstGeom>
          <a:solidFill>
            <a:srgbClr val="EDEDED"/>
          </a:solidFill>
          <a:ln w="9525">
            <a:solidFill>
              <a:schemeClr val="bg2"/>
            </a:solidFill>
            <a:miter lim="800000"/>
            <a:headEnd/>
            <a:tailEnd/>
          </a:ln>
          <a:effectLst>
            <a:outerShdw dist="63500" dir="5400000" algn="ctr" rotWithShape="0">
              <a:schemeClr val="bg2"/>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6874" name="WordArt 18"/>
          <p:cNvSpPr>
            <a:spLocks noChangeArrowheads="1" noChangeShapeType="1" noTextEdit="1"/>
          </p:cNvSpPr>
          <p:nvPr/>
        </p:nvSpPr>
        <p:spPr bwMode="auto">
          <a:xfrm rot="-445665">
            <a:off x="3465513" y="1062038"/>
            <a:ext cx="4097337" cy="5000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33102"/>
              </a:avLst>
            </a:prstTxWarp>
          </a:bodyPr>
          <a:lstStyle/>
          <a:p>
            <a:pPr algn="ctr"/>
            <a:r>
              <a:rPr lang="fr-FR" sz="3600" kern="10">
                <a:solidFill>
                  <a:srgbClr val="F80000"/>
                </a:solidFill>
                <a:latin typeface="Arial Black"/>
              </a:rPr>
              <a:t>=&gt; Des microscénarios pour chaque macro-variable...</a:t>
            </a:r>
          </a:p>
        </p:txBody>
      </p:sp>
      <p:sp>
        <p:nvSpPr>
          <p:cNvPr id="12" name="Freeform 34"/>
          <p:cNvSpPr>
            <a:spLocks/>
          </p:cNvSpPr>
          <p:nvPr/>
        </p:nvSpPr>
        <p:spPr bwMode="auto">
          <a:xfrm>
            <a:off x="4494213" y="2393950"/>
            <a:ext cx="4425950" cy="1154113"/>
          </a:xfrm>
          <a:custGeom>
            <a:avLst/>
            <a:gdLst>
              <a:gd name="T0" fmla="*/ 2147483647 w 3310"/>
              <a:gd name="T1" fmla="*/ 2147483647 h 2110"/>
              <a:gd name="T2" fmla="*/ 2147483647 w 3310"/>
              <a:gd name="T3" fmla="*/ 2147483647 h 2110"/>
              <a:gd name="T4" fmla="*/ 2147483647 w 3310"/>
              <a:gd name="T5" fmla="*/ 2147483647 h 2110"/>
              <a:gd name="T6" fmla="*/ 2147483647 w 3310"/>
              <a:gd name="T7" fmla="*/ 2147483647 h 2110"/>
              <a:gd name="T8" fmla="*/ 2147483647 w 3310"/>
              <a:gd name="T9" fmla="*/ 2147483647 h 2110"/>
              <a:gd name="T10" fmla="*/ 2147483647 w 3310"/>
              <a:gd name="T11" fmla="*/ 2147483647 h 2110"/>
              <a:gd name="T12" fmla="*/ 2147483647 w 3310"/>
              <a:gd name="T13" fmla="*/ 2147483647 h 2110"/>
              <a:gd name="T14" fmla="*/ 2147483647 w 3310"/>
              <a:gd name="T15" fmla="*/ 2147483647 h 2110"/>
              <a:gd name="T16" fmla="*/ 2147483647 w 3310"/>
              <a:gd name="T17" fmla="*/ 2147483647 h 2110"/>
              <a:gd name="T18" fmla="*/ 106896721 w 3310"/>
              <a:gd name="T19" fmla="*/ 2147483647 h 2110"/>
              <a:gd name="T20" fmla="*/ 2147483647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47483647 h 2110"/>
              <a:gd name="T62" fmla="*/ 2147483647 w 3310"/>
              <a:gd name="T63" fmla="*/ 2147483647 h 2110"/>
              <a:gd name="T64" fmla="*/ 2147483647 w 3310"/>
              <a:gd name="T65" fmla="*/ 2147483647 h 2110"/>
              <a:gd name="T66" fmla="*/ 2147483647 w 3310"/>
              <a:gd name="T67" fmla="*/ 1802365692 h 2110"/>
              <a:gd name="T68" fmla="*/ 2147483647 w 3310"/>
              <a:gd name="T69" fmla="*/ 1062881735 h 2110"/>
              <a:gd name="T70" fmla="*/ 2147483647 w 3310"/>
              <a:gd name="T71" fmla="*/ 446736904 h 2110"/>
              <a:gd name="T72" fmla="*/ 2147483647 w 3310"/>
              <a:gd name="T73" fmla="*/ 15417528 h 2110"/>
              <a:gd name="T74" fmla="*/ 2147483647 w 3310"/>
              <a:gd name="T75" fmla="*/ 323489669 h 2110"/>
              <a:gd name="T76" fmla="*/ 2147483647 w 3310"/>
              <a:gd name="T77" fmla="*/ 939726391 h 2110"/>
              <a:gd name="T78" fmla="*/ 2147483647 w 3310"/>
              <a:gd name="T79" fmla="*/ 1802365692 h 2110"/>
              <a:gd name="T80" fmla="*/ 2147483647 w 3310"/>
              <a:gd name="T81" fmla="*/ 2147483647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 name="Freeform 34"/>
          <p:cNvSpPr>
            <a:spLocks/>
          </p:cNvSpPr>
          <p:nvPr/>
        </p:nvSpPr>
        <p:spPr bwMode="auto">
          <a:xfrm>
            <a:off x="4494213" y="3413125"/>
            <a:ext cx="4425950" cy="992188"/>
          </a:xfrm>
          <a:custGeom>
            <a:avLst/>
            <a:gdLst>
              <a:gd name="T0" fmla="*/ 2147483647 w 3310"/>
              <a:gd name="T1" fmla="*/ 2147483647 h 2110"/>
              <a:gd name="T2" fmla="*/ 2147483647 w 3310"/>
              <a:gd name="T3" fmla="*/ 2147483647 h 2110"/>
              <a:gd name="T4" fmla="*/ 2147483647 w 3310"/>
              <a:gd name="T5" fmla="*/ 2147483647 h 2110"/>
              <a:gd name="T6" fmla="*/ 2147483647 w 3310"/>
              <a:gd name="T7" fmla="*/ 2147483647 h 2110"/>
              <a:gd name="T8" fmla="*/ 2147483647 w 3310"/>
              <a:gd name="T9" fmla="*/ 2147483647 h 2110"/>
              <a:gd name="T10" fmla="*/ 2147483647 w 3310"/>
              <a:gd name="T11" fmla="*/ 2147483647 h 2110"/>
              <a:gd name="T12" fmla="*/ 2147483647 w 3310"/>
              <a:gd name="T13" fmla="*/ 2147483647 h 2110"/>
              <a:gd name="T14" fmla="*/ 2147483647 w 3310"/>
              <a:gd name="T15" fmla="*/ 2147483647 h 2110"/>
              <a:gd name="T16" fmla="*/ 2147483647 w 3310"/>
              <a:gd name="T17" fmla="*/ 2147483647 h 2110"/>
              <a:gd name="T18" fmla="*/ 106896721 w 3310"/>
              <a:gd name="T19" fmla="*/ 2147483647 h 2110"/>
              <a:gd name="T20" fmla="*/ 2147483647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47483647 h 2110"/>
              <a:gd name="T62" fmla="*/ 2147483647 w 3310"/>
              <a:gd name="T63" fmla="*/ 2147483647 h 2110"/>
              <a:gd name="T64" fmla="*/ 2147483647 w 3310"/>
              <a:gd name="T65" fmla="*/ 2147483647 h 2110"/>
              <a:gd name="T66" fmla="*/ 2147483647 w 3310"/>
              <a:gd name="T67" fmla="*/ 1549489184 h 2110"/>
              <a:gd name="T68" fmla="*/ 2147483647 w 3310"/>
              <a:gd name="T69" fmla="*/ 913756714 h 2110"/>
              <a:gd name="T70" fmla="*/ 2147483647 w 3310"/>
              <a:gd name="T71" fmla="*/ 384058576 h 2110"/>
              <a:gd name="T72" fmla="*/ 2147483647 w 3310"/>
              <a:gd name="T73" fmla="*/ 13254409 h 2110"/>
              <a:gd name="T74" fmla="*/ 2147483647 w 3310"/>
              <a:gd name="T75" fmla="*/ 278103243 h 2110"/>
              <a:gd name="T76" fmla="*/ 2147483647 w 3310"/>
              <a:gd name="T77" fmla="*/ 807880380 h 2110"/>
              <a:gd name="T78" fmla="*/ 2147483647 w 3310"/>
              <a:gd name="T79" fmla="*/ 1549489184 h 2110"/>
              <a:gd name="T80" fmla="*/ 2147483647 w 3310"/>
              <a:gd name="T81" fmla="*/ 2132204488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 name="Freeform 34"/>
          <p:cNvSpPr>
            <a:spLocks/>
          </p:cNvSpPr>
          <p:nvPr/>
        </p:nvSpPr>
        <p:spPr bwMode="auto">
          <a:xfrm>
            <a:off x="4494213" y="4222750"/>
            <a:ext cx="4425950" cy="1058863"/>
          </a:xfrm>
          <a:custGeom>
            <a:avLst/>
            <a:gdLst>
              <a:gd name="T0" fmla="*/ 2147483647 w 3310"/>
              <a:gd name="T1" fmla="*/ 2147483647 h 2110"/>
              <a:gd name="T2" fmla="*/ 2147483647 w 3310"/>
              <a:gd name="T3" fmla="*/ 2147483647 h 2110"/>
              <a:gd name="T4" fmla="*/ 2147483647 w 3310"/>
              <a:gd name="T5" fmla="*/ 2147483647 h 2110"/>
              <a:gd name="T6" fmla="*/ 2147483647 w 3310"/>
              <a:gd name="T7" fmla="*/ 2147483647 h 2110"/>
              <a:gd name="T8" fmla="*/ 2147483647 w 3310"/>
              <a:gd name="T9" fmla="*/ 2147483647 h 2110"/>
              <a:gd name="T10" fmla="*/ 2147483647 w 3310"/>
              <a:gd name="T11" fmla="*/ 2147483647 h 2110"/>
              <a:gd name="T12" fmla="*/ 2147483647 w 3310"/>
              <a:gd name="T13" fmla="*/ 2147483647 h 2110"/>
              <a:gd name="T14" fmla="*/ 2147483647 w 3310"/>
              <a:gd name="T15" fmla="*/ 2147483647 h 2110"/>
              <a:gd name="T16" fmla="*/ 2147483647 w 3310"/>
              <a:gd name="T17" fmla="*/ 2147483647 h 2110"/>
              <a:gd name="T18" fmla="*/ 106896721 w 3310"/>
              <a:gd name="T19" fmla="*/ 2147483647 h 2110"/>
              <a:gd name="T20" fmla="*/ 2147483647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47483647 h 2110"/>
              <a:gd name="T62" fmla="*/ 2147483647 w 3310"/>
              <a:gd name="T63" fmla="*/ 2147483647 h 2110"/>
              <a:gd name="T64" fmla="*/ 2147483647 w 3310"/>
              <a:gd name="T65" fmla="*/ 2147483647 h 2110"/>
              <a:gd name="T66" fmla="*/ 2147483647 w 3310"/>
              <a:gd name="T67" fmla="*/ 1653614805 h 2110"/>
              <a:gd name="T68" fmla="*/ 2147483647 w 3310"/>
              <a:gd name="T69" fmla="*/ 975161134 h 2110"/>
              <a:gd name="T70" fmla="*/ 2147483647 w 3310"/>
              <a:gd name="T71" fmla="*/ 409867300 h 2110"/>
              <a:gd name="T72" fmla="*/ 2147483647 w 3310"/>
              <a:gd name="T73" fmla="*/ 14145105 h 2110"/>
              <a:gd name="T74" fmla="*/ 2147483647 w 3310"/>
              <a:gd name="T75" fmla="*/ 296791771 h 2110"/>
              <a:gd name="T76" fmla="*/ 2147483647 w 3310"/>
              <a:gd name="T77" fmla="*/ 862169914 h 2110"/>
              <a:gd name="T78" fmla="*/ 2147483647 w 3310"/>
              <a:gd name="T79" fmla="*/ 1653614805 h 2110"/>
              <a:gd name="T80" fmla="*/ 2147483647 w 3310"/>
              <a:gd name="T81" fmla="*/ 2147483647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Freeform 34"/>
          <p:cNvSpPr>
            <a:spLocks/>
          </p:cNvSpPr>
          <p:nvPr/>
        </p:nvSpPr>
        <p:spPr bwMode="auto">
          <a:xfrm>
            <a:off x="4494213" y="5137150"/>
            <a:ext cx="4425950" cy="992188"/>
          </a:xfrm>
          <a:custGeom>
            <a:avLst/>
            <a:gdLst>
              <a:gd name="T0" fmla="*/ 2147483647 w 3310"/>
              <a:gd name="T1" fmla="*/ 2147483647 h 2110"/>
              <a:gd name="T2" fmla="*/ 2147483647 w 3310"/>
              <a:gd name="T3" fmla="*/ 2147483647 h 2110"/>
              <a:gd name="T4" fmla="*/ 2147483647 w 3310"/>
              <a:gd name="T5" fmla="*/ 2147483647 h 2110"/>
              <a:gd name="T6" fmla="*/ 2147483647 w 3310"/>
              <a:gd name="T7" fmla="*/ 2147483647 h 2110"/>
              <a:gd name="T8" fmla="*/ 2147483647 w 3310"/>
              <a:gd name="T9" fmla="*/ 2147483647 h 2110"/>
              <a:gd name="T10" fmla="*/ 2147483647 w 3310"/>
              <a:gd name="T11" fmla="*/ 2147483647 h 2110"/>
              <a:gd name="T12" fmla="*/ 2147483647 w 3310"/>
              <a:gd name="T13" fmla="*/ 2147483647 h 2110"/>
              <a:gd name="T14" fmla="*/ 2147483647 w 3310"/>
              <a:gd name="T15" fmla="*/ 2147483647 h 2110"/>
              <a:gd name="T16" fmla="*/ 2147483647 w 3310"/>
              <a:gd name="T17" fmla="*/ 2147483647 h 2110"/>
              <a:gd name="T18" fmla="*/ 106896721 w 3310"/>
              <a:gd name="T19" fmla="*/ 2147483647 h 2110"/>
              <a:gd name="T20" fmla="*/ 2147483647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47483647 h 2110"/>
              <a:gd name="T62" fmla="*/ 2147483647 w 3310"/>
              <a:gd name="T63" fmla="*/ 2147483647 h 2110"/>
              <a:gd name="T64" fmla="*/ 2147483647 w 3310"/>
              <a:gd name="T65" fmla="*/ 2147483647 h 2110"/>
              <a:gd name="T66" fmla="*/ 2147483647 w 3310"/>
              <a:gd name="T67" fmla="*/ 1549489184 h 2110"/>
              <a:gd name="T68" fmla="*/ 2147483647 w 3310"/>
              <a:gd name="T69" fmla="*/ 913756714 h 2110"/>
              <a:gd name="T70" fmla="*/ 2147483647 w 3310"/>
              <a:gd name="T71" fmla="*/ 384058576 h 2110"/>
              <a:gd name="T72" fmla="*/ 2147483647 w 3310"/>
              <a:gd name="T73" fmla="*/ 13254409 h 2110"/>
              <a:gd name="T74" fmla="*/ 2147483647 w 3310"/>
              <a:gd name="T75" fmla="*/ 278103243 h 2110"/>
              <a:gd name="T76" fmla="*/ 2147483647 w 3310"/>
              <a:gd name="T77" fmla="*/ 807880380 h 2110"/>
              <a:gd name="T78" fmla="*/ 2147483647 w 3310"/>
              <a:gd name="T79" fmla="*/ 1549489184 h 2110"/>
              <a:gd name="T80" fmla="*/ 2147483647 w 3310"/>
              <a:gd name="T81" fmla="*/ 2132204488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217" name="Rectangle 17"/>
          <p:cNvSpPr>
            <a:spLocks noChangeArrowheads="1"/>
          </p:cNvSpPr>
          <p:nvPr/>
        </p:nvSpPr>
        <p:spPr bwMode="auto">
          <a:xfrm>
            <a:off x="2886075" y="1876425"/>
            <a:ext cx="6257925" cy="4543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36880" name="WordArt 18"/>
          <p:cNvSpPr>
            <a:spLocks noChangeArrowheads="1" noChangeShapeType="1" noTextEdit="1"/>
          </p:cNvSpPr>
          <p:nvPr/>
        </p:nvSpPr>
        <p:spPr bwMode="auto">
          <a:xfrm rot="-470045">
            <a:off x="4314825" y="1328738"/>
            <a:ext cx="4457700" cy="4460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33102"/>
              </a:avLst>
            </a:prstTxWarp>
          </a:bodyPr>
          <a:lstStyle/>
          <a:p>
            <a:pPr algn="ctr"/>
            <a:r>
              <a:rPr lang="fr-FR" sz="3600" kern="10">
                <a:solidFill>
                  <a:srgbClr val="F80000"/>
                </a:solidFill>
                <a:latin typeface="Arial Black"/>
              </a:rPr>
              <a:t>... qui constituent les hypothèses d'évolution possible</a:t>
            </a:r>
          </a:p>
        </p:txBody>
      </p:sp>
      <p:sp>
        <p:nvSpPr>
          <p:cNvPr id="36881" name="WordArt 18"/>
          <p:cNvSpPr>
            <a:spLocks noChangeArrowheads="1" noChangeShapeType="1" noTextEdit="1"/>
          </p:cNvSpPr>
          <p:nvPr/>
        </p:nvSpPr>
        <p:spPr bwMode="auto">
          <a:xfrm rot="-453595">
            <a:off x="6977063" y="1423988"/>
            <a:ext cx="2157412" cy="3857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25625"/>
              </a:avLst>
            </a:prstTxWarp>
          </a:bodyPr>
          <a:lstStyle/>
          <a:p>
            <a:pPr algn="ctr"/>
            <a:r>
              <a:rPr lang="fr-FR" sz="3600" kern="10">
                <a:solidFill>
                  <a:srgbClr val="F80000"/>
                </a:solidFill>
                <a:latin typeface="Arial Black"/>
              </a:rPr>
              <a:t>pour des scénarios globaux</a:t>
            </a:r>
          </a:p>
        </p:txBody>
      </p:sp>
      <p:pic>
        <p:nvPicPr>
          <p:cNvPr id="51218" name="Picture 18" descr="Tableau morpho - nouve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389">
            <a:off x="1663700" y="2187575"/>
            <a:ext cx="7223125" cy="4344988"/>
          </a:xfrm>
          <a:prstGeom prst="rect">
            <a:avLst/>
          </a:prstGeom>
          <a:noFill/>
          <a:ln w="9525">
            <a:solidFill>
              <a:schemeClr val="bg2"/>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8" name="Freeform 34"/>
          <p:cNvSpPr>
            <a:spLocks/>
          </p:cNvSpPr>
          <p:nvPr/>
        </p:nvSpPr>
        <p:spPr bwMode="auto">
          <a:xfrm rot="-128683">
            <a:off x="3686175" y="5322888"/>
            <a:ext cx="1017588" cy="400050"/>
          </a:xfrm>
          <a:custGeom>
            <a:avLst/>
            <a:gdLst>
              <a:gd name="T0" fmla="*/ 2147483647 w 3310"/>
              <a:gd name="T1" fmla="*/ 1628622131 h 2110"/>
              <a:gd name="T2" fmla="*/ 2147483647 w 3310"/>
              <a:gd name="T3" fmla="*/ 1393671438 h 2110"/>
              <a:gd name="T4" fmla="*/ 2147483647 w 3310"/>
              <a:gd name="T5" fmla="*/ 1350950269 h 2110"/>
              <a:gd name="T6" fmla="*/ 2147483647 w 3310"/>
              <a:gd name="T7" fmla="*/ 1479113966 h 2110"/>
              <a:gd name="T8" fmla="*/ 2147483647 w 3310"/>
              <a:gd name="T9" fmla="*/ 1735409316 h 2110"/>
              <a:gd name="T10" fmla="*/ 2147483647 w 3310"/>
              <a:gd name="T11" fmla="*/ 2147483647 h 2110"/>
              <a:gd name="T12" fmla="*/ 2147483647 w 3310"/>
              <a:gd name="T13" fmla="*/ 2147483647 h 2110"/>
              <a:gd name="T14" fmla="*/ 2147483647 w 3310"/>
              <a:gd name="T15" fmla="*/ 2147483647 h 2110"/>
              <a:gd name="T16" fmla="*/ 515859319 w 3310"/>
              <a:gd name="T17" fmla="*/ 2147483647 h 2110"/>
              <a:gd name="T18" fmla="*/ 24577056 w 3310"/>
              <a:gd name="T19" fmla="*/ 2147483647 h 2110"/>
              <a:gd name="T20" fmla="*/ 712302685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19868173 h 2110"/>
              <a:gd name="T62" fmla="*/ 2147483647 w 3310"/>
              <a:gd name="T63" fmla="*/ 1543179793 h 2110"/>
              <a:gd name="T64" fmla="*/ 2147483647 w 3310"/>
              <a:gd name="T65" fmla="*/ 1051933750 h 2110"/>
              <a:gd name="T66" fmla="*/ 2147483647 w 3310"/>
              <a:gd name="T67" fmla="*/ 624753724 h 2110"/>
              <a:gd name="T68" fmla="*/ 2147483647 w 3310"/>
              <a:gd name="T69" fmla="*/ 368426521 h 2110"/>
              <a:gd name="T70" fmla="*/ 2147483647 w 3310"/>
              <a:gd name="T71" fmla="*/ 154852340 h 2110"/>
              <a:gd name="T72" fmla="*/ 2147483647 w 3310"/>
              <a:gd name="T73" fmla="*/ 5344175 h 2110"/>
              <a:gd name="T74" fmla="*/ 2147483647 w 3310"/>
              <a:gd name="T75" fmla="*/ 112131171 h 2110"/>
              <a:gd name="T76" fmla="*/ 2147483647 w 3310"/>
              <a:gd name="T77" fmla="*/ 325737205 h 2110"/>
              <a:gd name="T78" fmla="*/ 2147483647 w 3310"/>
              <a:gd name="T79" fmla="*/ 624753724 h 2110"/>
              <a:gd name="T80" fmla="*/ 2147483647 w 3310"/>
              <a:gd name="T81" fmla="*/ 85970441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 name="Freeform 34"/>
          <p:cNvSpPr>
            <a:spLocks/>
          </p:cNvSpPr>
          <p:nvPr/>
        </p:nvSpPr>
        <p:spPr bwMode="auto">
          <a:xfrm rot="-128683">
            <a:off x="4695825" y="5275263"/>
            <a:ext cx="1017588" cy="400050"/>
          </a:xfrm>
          <a:custGeom>
            <a:avLst/>
            <a:gdLst>
              <a:gd name="T0" fmla="*/ 2147483647 w 3310"/>
              <a:gd name="T1" fmla="*/ 1628622131 h 2110"/>
              <a:gd name="T2" fmla="*/ 2147483647 w 3310"/>
              <a:gd name="T3" fmla="*/ 1393671438 h 2110"/>
              <a:gd name="T4" fmla="*/ 2147483647 w 3310"/>
              <a:gd name="T5" fmla="*/ 1350950269 h 2110"/>
              <a:gd name="T6" fmla="*/ 2147483647 w 3310"/>
              <a:gd name="T7" fmla="*/ 1479113966 h 2110"/>
              <a:gd name="T8" fmla="*/ 2147483647 w 3310"/>
              <a:gd name="T9" fmla="*/ 1735409316 h 2110"/>
              <a:gd name="T10" fmla="*/ 2147483647 w 3310"/>
              <a:gd name="T11" fmla="*/ 2147483647 h 2110"/>
              <a:gd name="T12" fmla="*/ 2147483647 w 3310"/>
              <a:gd name="T13" fmla="*/ 2147483647 h 2110"/>
              <a:gd name="T14" fmla="*/ 2147483647 w 3310"/>
              <a:gd name="T15" fmla="*/ 2147483647 h 2110"/>
              <a:gd name="T16" fmla="*/ 515859319 w 3310"/>
              <a:gd name="T17" fmla="*/ 2147483647 h 2110"/>
              <a:gd name="T18" fmla="*/ 24577056 w 3310"/>
              <a:gd name="T19" fmla="*/ 2147483647 h 2110"/>
              <a:gd name="T20" fmla="*/ 712302685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19868173 h 2110"/>
              <a:gd name="T62" fmla="*/ 2147483647 w 3310"/>
              <a:gd name="T63" fmla="*/ 1543179793 h 2110"/>
              <a:gd name="T64" fmla="*/ 2147483647 w 3310"/>
              <a:gd name="T65" fmla="*/ 1051933750 h 2110"/>
              <a:gd name="T66" fmla="*/ 2147483647 w 3310"/>
              <a:gd name="T67" fmla="*/ 624753724 h 2110"/>
              <a:gd name="T68" fmla="*/ 2147483647 w 3310"/>
              <a:gd name="T69" fmla="*/ 368426521 h 2110"/>
              <a:gd name="T70" fmla="*/ 2147483647 w 3310"/>
              <a:gd name="T71" fmla="*/ 154852340 h 2110"/>
              <a:gd name="T72" fmla="*/ 2147483647 w 3310"/>
              <a:gd name="T73" fmla="*/ 5344175 h 2110"/>
              <a:gd name="T74" fmla="*/ 2147483647 w 3310"/>
              <a:gd name="T75" fmla="*/ 112131171 h 2110"/>
              <a:gd name="T76" fmla="*/ 2147483647 w 3310"/>
              <a:gd name="T77" fmla="*/ 325737205 h 2110"/>
              <a:gd name="T78" fmla="*/ 2147483647 w 3310"/>
              <a:gd name="T79" fmla="*/ 624753724 h 2110"/>
              <a:gd name="T80" fmla="*/ 2147483647 w 3310"/>
              <a:gd name="T81" fmla="*/ 85970441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 name="Freeform 34"/>
          <p:cNvSpPr>
            <a:spLocks/>
          </p:cNvSpPr>
          <p:nvPr/>
        </p:nvSpPr>
        <p:spPr bwMode="auto">
          <a:xfrm rot="-128683">
            <a:off x="5695950" y="5227638"/>
            <a:ext cx="1017588" cy="400050"/>
          </a:xfrm>
          <a:custGeom>
            <a:avLst/>
            <a:gdLst>
              <a:gd name="T0" fmla="*/ 2147483647 w 3310"/>
              <a:gd name="T1" fmla="*/ 1628622131 h 2110"/>
              <a:gd name="T2" fmla="*/ 2147483647 w 3310"/>
              <a:gd name="T3" fmla="*/ 1393671438 h 2110"/>
              <a:gd name="T4" fmla="*/ 2147483647 w 3310"/>
              <a:gd name="T5" fmla="*/ 1350950269 h 2110"/>
              <a:gd name="T6" fmla="*/ 2147483647 w 3310"/>
              <a:gd name="T7" fmla="*/ 1479113966 h 2110"/>
              <a:gd name="T8" fmla="*/ 2147483647 w 3310"/>
              <a:gd name="T9" fmla="*/ 1735409316 h 2110"/>
              <a:gd name="T10" fmla="*/ 2147483647 w 3310"/>
              <a:gd name="T11" fmla="*/ 2147483647 h 2110"/>
              <a:gd name="T12" fmla="*/ 2147483647 w 3310"/>
              <a:gd name="T13" fmla="*/ 2147483647 h 2110"/>
              <a:gd name="T14" fmla="*/ 2147483647 w 3310"/>
              <a:gd name="T15" fmla="*/ 2147483647 h 2110"/>
              <a:gd name="T16" fmla="*/ 515859319 w 3310"/>
              <a:gd name="T17" fmla="*/ 2147483647 h 2110"/>
              <a:gd name="T18" fmla="*/ 24577056 w 3310"/>
              <a:gd name="T19" fmla="*/ 2147483647 h 2110"/>
              <a:gd name="T20" fmla="*/ 712302685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19868173 h 2110"/>
              <a:gd name="T62" fmla="*/ 2147483647 w 3310"/>
              <a:gd name="T63" fmla="*/ 1543179793 h 2110"/>
              <a:gd name="T64" fmla="*/ 2147483647 w 3310"/>
              <a:gd name="T65" fmla="*/ 1051933750 h 2110"/>
              <a:gd name="T66" fmla="*/ 2147483647 w 3310"/>
              <a:gd name="T67" fmla="*/ 624753724 h 2110"/>
              <a:gd name="T68" fmla="*/ 2147483647 w 3310"/>
              <a:gd name="T69" fmla="*/ 368426521 h 2110"/>
              <a:gd name="T70" fmla="*/ 2147483647 w 3310"/>
              <a:gd name="T71" fmla="*/ 154852340 h 2110"/>
              <a:gd name="T72" fmla="*/ 2147483647 w 3310"/>
              <a:gd name="T73" fmla="*/ 5344175 h 2110"/>
              <a:gd name="T74" fmla="*/ 2147483647 w 3310"/>
              <a:gd name="T75" fmla="*/ 112131171 h 2110"/>
              <a:gd name="T76" fmla="*/ 2147483647 w 3310"/>
              <a:gd name="T77" fmla="*/ 325737205 h 2110"/>
              <a:gd name="T78" fmla="*/ 2147483647 w 3310"/>
              <a:gd name="T79" fmla="*/ 624753724 h 2110"/>
              <a:gd name="T80" fmla="*/ 2147483647 w 3310"/>
              <a:gd name="T81" fmla="*/ 85970441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 name="Freeform 34"/>
          <p:cNvSpPr>
            <a:spLocks/>
          </p:cNvSpPr>
          <p:nvPr/>
        </p:nvSpPr>
        <p:spPr bwMode="auto">
          <a:xfrm rot="-128683">
            <a:off x="6715125" y="5199063"/>
            <a:ext cx="1017588" cy="400050"/>
          </a:xfrm>
          <a:custGeom>
            <a:avLst/>
            <a:gdLst>
              <a:gd name="T0" fmla="*/ 2147483647 w 3310"/>
              <a:gd name="T1" fmla="*/ 1628622131 h 2110"/>
              <a:gd name="T2" fmla="*/ 2147483647 w 3310"/>
              <a:gd name="T3" fmla="*/ 1393671438 h 2110"/>
              <a:gd name="T4" fmla="*/ 2147483647 w 3310"/>
              <a:gd name="T5" fmla="*/ 1350950269 h 2110"/>
              <a:gd name="T6" fmla="*/ 2147483647 w 3310"/>
              <a:gd name="T7" fmla="*/ 1479113966 h 2110"/>
              <a:gd name="T8" fmla="*/ 2147483647 w 3310"/>
              <a:gd name="T9" fmla="*/ 1735409316 h 2110"/>
              <a:gd name="T10" fmla="*/ 2147483647 w 3310"/>
              <a:gd name="T11" fmla="*/ 2147483647 h 2110"/>
              <a:gd name="T12" fmla="*/ 2147483647 w 3310"/>
              <a:gd name="T13" fmla="*/ 2147483647 h 2110"/>
              <a:gd name="T14" fmla="*/ 2147483647 w 3310"/>
              <a:gd name="T15" fmla="*/ 2147483647 h 2110"/>
              <a:gd name="T16" fmla="*/ 515859319 w 3310"/>
              <a:gd name="T17" fmla="*/ 2147483647 h 2110"/>
              <a:gd name="T18" fmla="*/ 24577056 w 3310"/>
              <a:gd name="T19" fmla="*/ 2147483647 h 2110"/>
              <a:gd name="T20" fmla="*/ 712302685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2119868173 h 2110"/>
              <a:gd name="T62" fmla="*/ 2147483647 w 3310"/>
              <a:gd name="T63" fmla="*/ 1543179793 h 2110"/>
              <a:gd name="T64" fmla="*/ 2147483647 w 3310"/>
              <a:gd name="T65" fmla="*/ 1051933750 h 2110"/>
              <a:gd name="T66" fmla="*/ 2147483647 w 3310"/>
              <a:gd name="T67" fmla="*/ 624753724 h 2110"/>
              <a:gd name="T68" fmla="*/ 2147483647 w 3310"/>
              <a:gd name="T69" fmla="*/ 368426521 h 2110"/>
              <a:gd name="T70" fmla="*/ 2147483647 w 3310"/>
              <a:gd name="T71" fmla="*/ 154852340 h 2110"/>
              <a:gd name="T72" fmla="*/ 2147483647 w 3310"/>
              <a:gd name="T73" fmla="*/ 5344175 h 2110"/>
              <a:gd name="T74" fmla="*/ 2147483647 w 3310"/>
              <a:gd name="T75" fmla="*/ 112131171 h 2110"/>
              <a:gd name="T76" fmla="*/ 2147483647 w 3310"/>
              <a:gd name="T77" fmla="*/ 325737205 h 2110"/>
              <a:gd name="T78" fmla="*/ 2147483647 w 3310"/>
              <a:gd name="T79" fmla="*/ 624753724 h 2110"/>
              <a:gd name="T80" fmla="*/ 2147483647 w 3310"/>
              <a:gd name="T81" fmla="*/ 85970441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3" name="WordArt 18"/>
          <p:cNvSpPr>
            <a:spLocks noChangeArrowheads="1" noChangeShapeType="1" noTextEdit="1"/>
          </p:cNvSpPr>
          <p:nvPr/>
        </p:nvSpPr>
        <p:spPr bwMode="auto">
          <a:xfrm rot="-445665">
            <a:off x="237309" y="1126003"/>
            <a:ext cx="3741738" cy="2828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pPr algn="ctr"/>
            <a:r>
              <a:rPr lang="fr-FR" sz="3600" kern="10">
                <a:solidFill>
                  <a:srgbClr val="F80000"/>
                </a:solidFill>
                <a:latin typeface="Arial Black"/>
              </a:rPr>
              <a:t>=&gt; Des macro-variables décrites dans un livret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xit" presetSubtype="8" fill="hold" nodeType="withEffect">
                                  <p:stCondLst>
                                    <p:cond delay="0"/>
                                  </p:stCondLst>
                                  <p:childTnLst>
                                    <p:anim calcmode="lin" valueType="num">
                                      <p:cBhvr>
                                        <p:cTn id="6" dur="300"/>
                                        <p:tgtEl>
                                          <p:spTgt spid="51202"/>
                                        </p:tgtEl>
                                        <p:attrNameLst>
                                          <p:attrName>ppt_x</p:attrName>
                                        </p:attrNameLst>
                                      </p:cBhvr>
                                      <p:tavLst>
                                        <p:tav tm="0">
                                          <p:val>
                                            <p:strVal val="ppt_x"/>
                                          </p:val>
                                        </p:tav>
                                        <p:tav tm="100000">
                                          <p:val>
                                            <p:strVal val="ppt_x-ppt_w/2"/>
                                          </p:val>
                                        </p:tav>
                                      </p:tavLst>
                                    </p:anim>
                                    <p:anim calcmode="lin" valueType="num">
                                      <p:cBhvr>
                                        <p:cTn id="7" dur="300"/>
                                        <p:tgtEl>
                                          <p:spTgt spid="51202"/>
                                        </p:tgtEl>
                                        <p:attrNameLst>
                                          <p:attrName>ppt_y</p:attrName>
                                        </p:attrNameLst>
                                      </p:cBhvr>
                                      <p:tavLst>
                                        <p:tav tm="0">
                                          <p:val>
                                            <p:strVal val="ppt_y"/>
                                          </p:val>
                                        </p:tav>
                                        <p:tav tm="100000">
                                          <p:val>
                                            <p:strVal val="ppt_y"/>
                                          </p:val>
                                        </p:tav>
                                      </p:tavLst>
                                    </p:anim>
                                    <p:anim calcmode="lin" valueType="num">
                                      <p:cBhvr>
                                        <p:cTn id="8" dur="300"/>
                                        <p:tgtEl>
                                          <p:spTgt spid="51202"/>
                                        </p:tgtEl>
                                        <p:attrNameLst>
                                          <p:attrName>ppt_w</p:attrName>
                                        </p:attrNameLst>
                                      </p:cBhvr>
                                      <p:tavLst>
                                        <p:tav tm="0">
                                          <p:val>
                                            <p:strVal val="ppt_w"/>
                                          </p:val>
                                        </p:tav>
                                        <p:tav tm="100000">
                                          <p:val>
                                            <p:fltVal val="0"/>
                                          </p:val>
                                        </p:tav>
                                      </p:tavLst>
                                    </p:anim>
                                    <p:anim calcmode="lin" valueType="num">
                                      <p:cBhvr>
                                        <p:cTn id="9" dur="300"/>
                                        <p:tgtEl>
                                          <p:spTgt spid="51202"/>
                                        </p:tgtEl>
                                        <p:attrNameLst>
                                          <p:attrName>ppt_h</p:attrName>
                                        </p:attrNameLst>
                                      </p:cBhvr>
                                      <p:tavLst>
                                        <p:tav tm="0">
                                          <p:val>
                                            <p:strVal val="ppt_h"/>
                                          </p:val>
                                        </p:tav>
                                        <p:tav tm="100000">
                                          <p:val>
                                            <p:strVal val="ppt_h"/>
                                          </p:val>
                                        </p:tav>
                                      </p:tavLst>
                                    </p:anim>
                                    <p:set>
                                      <p:cBhvr>
                                        <p:cTn id="10" dur="1" fill="hold">
                                          <p:stCondLst>
                                            <p:cond delay="299"/>
                                          </p:stCondLst>
                                        </p:cTn>
                                        <p:tgtEl>
                                          <p:spTgt spid="51202"/>
                                        </p:tgtEl>
                                        <p:attrNameLst>
                                          <p:attrName>style.visibility</p:attrName>
                                        </p:attrNameLst>
                                      </p:cBhvr>
                                      <p:to>
                                        <p:strVal val="hidden"/>
                                      </p:to>
                                    </p:set>
                                  </p:childTnLst>
                                </p:cTn>
                              </p:par>
                              <p:par>
                                <p:cTn id="11" presetID="17" presetClass="exit" presetSubtype="8" fill="hold" grpId="0" nodeType="withEffect">
                                  <p:stCondLst>
                                    <p:cond delay="0"/>
                                  </p:stCondLst>
                                  <p:childTnLst>
                                    <p:anim calcmode="lin" valueType="num">
                                      <p:cBhvr>
                                        <p:cTn id="12" dur="200"/>
                                        <p:tgtEl>
                                          <p:spTgt spid="12"/>
                                        </p:tgtEl>
                                        <p:attrNameLst>
                                          <p:attrName>ppt_x</p:attrName>
                                        </p:attrNameLst>
                                      </p:cBhvr>
                                      <p:tavLst>
                                        <p:tav tm="0">
                                          <p:val>
                                            <p:strVal val="ppt_x"/>
                                          </p:val>
                                        </p:tav>
                                        <p:tav tm="100000">
                                          <p:val>
                                            <p:strVal val="ppt_x-ppt_w/2"/>
                                          </p:val>
                                        </p:tav>
                                      </p:tavLst>
                                    </p:anim>
                                    <p:anim calcmode="lin" valueType="num">
                                      <p:cBhvr>
                                        <p:cTn id="13" dur="200"/>
                                        <p:tgtEl>
                                          <p:spTgt spid="12"/>
                                        </p:tgtEl>
                                        <p:attrNameLst>
                                          <p:attrName>ppt_y</p:attrName>
                                        </p:attrNameLst>
                                      </p:cBhvr>
                                      <p:tavLst>
                                        <p:tav tm="0">
                                          <p:val>
                                            <p:strVal val="ppt_y"/>
                                          </p:val>
                                        </p:tav>
                                        <p:tav tm="100000">
                                          <p:val>
                                            <p:strVal val="ppt_y"/>
                                          </p:val>
                                        </p:tav>
                                      </p:tavLst>
                                    </p:anim>
                                    <p:anim calcmode="lin" valueType="num">
                                      <p:cBhvr>
                                        <p:cTn id="14" dur="200"/>
                                        <p:tgtEl>
                                          <p:spTgt spid="12"/>
                                        </p:tgtEl>
                                        <p:attrNameLst>
                                          <p:attrName>ppt_w</p:attrName>
                                        </p:attrNameLst>
                                      </p:cBhvr>
                                      <p:tavLst>
                                        <p:tav tm="0">
                                          <p:val>
                                            <p:strVal val="ppt_w"/>
                                          </p:val>
                                        </p:tav>
                                        <p:tav tm="100000">
                                          <p:val>
                                            <p:fltVal val="0"/>
                                          </p:val>
                                        </p:tav>
                                      </p:tavLst>
                                    </p:anim>
                                    <p:anim calcmode="lin" valueType="num">
                                      <p:cBhvr>
                                        <p:cTn id="15" dur="200"/>
                                        <p:tgtEl>
                                          <p:spTgt spid="12"/>
                                        </p:tgtEl>
                                        <p:attrNameLst>
                                          <p:attrName>ppt_h</p:attrName>
                                        </p:attrNameLst>
                                      </p:cBhvr>
                                      <p:tavLst>
                                        <p:tav tm="0">
                                          <p:val>
                                            <p:strVal val="ppt_h"/>
                                          </p:val>
                                        </p:tav>
                                        <p:tav tm="100000">
                                          <p:val>
                                            <p:strVal val="ppt_h"/>
                                          </p:val>
                                        </p:tav>
                                      </p:tavLst>
                                    </p:anim>
                                    <p:set>
                                      <p:cBhvr>
                                        <p:cTn id="16" dur="1" fill="hold">
                                          <p:stCondLst>
                                            <p:cond delay="199"/>
                                          </p:stCondLst>
                                        </p:cTn>
                                        <p:tgtEl>
                                          <p:spTgt spid="12"/>
                                        </p:tgtEl>
                                        <p:attrNameLst>
                                          <p:attrName>style.visibility</p:attrName>
                                        </p:attrNameLst>
                                      </p:cBhvr>
                                      <p:to>
                                        <p:strVal val="hidden"/>
                                      </p:to>
                                    </p:set>
                                  </p:childTnLst>
                                </p:cTn>
                              </p:par>
                              <p:par>
                                <p:cTn id="17" presetID="17" presetClass="exit" presetSubtype="8" fill="hold" grpId="0" nodeType="withEffect">
                                  <p:stCondLst>
                                    <p:cond delay="0"/>
                                  </p:stCondLst>
                                  <p:childTnLst>
                                    <p:anim calcmode="lin" valueType="num">
                                      <p:cBhvr>
                                        <p:cTn id="18" dur="200"/>
                                        <p:tgtEl>
                                          <p:spTgt spid="3"/>
                                        </p:tgtEl>
                                        <p:attrNameLst>
                                          <p:attrName>ppt_x</p:attrName>
                                        </p:attrNameLst>
                                      </p:cBhvr>
                                      <p:tavLst>
                                        <p:tav tm="0">
                                          <p:val>
                                            <p:strVal val="ppt_x"/>
                                          </p:val>
                                        </p:tav>
                                        <p:tav tm="100000">
                                          <p:val>
                                            <p:strVal val="ppt_x-ppt_w/2"/>
                                          </p:val>
                                        </p:tav>
                                      </p:tavLst>
                                    </p:anim>
                                    <p:anim calcmode="lin" valueType="num">
                                      <p:cBhvr>
                                        <p:cTn id="19" dur="200"/>
                                        <p:tgtEl>
                                          <p:spTgt spid="3"/>
                                        </p:tgtEl>
                                        <p:attrNameLst>
                                          <p:attrName>ppt_y</p:attrName>
                                        </p:attrNameLst>
                                      </p:cBhvr>
                                      <p:tavLst>
                                        <p:tav tm="0">
                                          <p:val>
                                            <p:strVal val="ppt_y"/>
                                          </p:val>
                                        </p:tav>
                                        <p:tav tm="100000">
                                          <p:val>
                                            <p:strVal val="ppt_y"/>
                                          </p:val>
                                        </p:tav>
                                      </p:tavLst>
                                    </p:anim>
                                    <p:anim calcmode="lin" valueType="num">
                                      <p:cBhvr>
                                        <p:cTn id="20" dur="200"/>
                                        <p:tgtEl>
                                          <p:spTgt spid="3"/>
                                        </p:tgtEl>
                                        <p:attrNameLst>
                                          <p:attrName>ppt_w</p:attrName>
                                        </p:attrNameLst>
                                      </p:cBhvr>
                                      <p:tavLst>
                                        <p:tav tm="0">
                                          <p:val>
                                            <p:strVal val="ppt_w"/>
                                          </p:val>
                                        </p:tav>
                                        <p:tav tm="100000">
                                          <p:val>
                                            <p:fltVal val="0"/>
                                          </p:val>
                                        </p:tav>
                                      </p:tavLst>
                                    </p:anim>
                                    <p:anim calcmode="lin" valueType="num">
                                      <p:cBhvr>
                                        <p:cTn id="21" dur="200"/>
                                        <p:tgtEl>
                                          <p:spTgt spid="3"/>
                                        </p:tgtEl>
                                        <p:attrNameLst>
                                          <p:attrName>ppt_h</p:attrName>
                                        </p:attrNameLst>
                                      </p:cBhvr>
                                      <p:tavLst>
                                        <p:tav tm="0">
                                          <p:val>
                                            <p:strVal val="ppt_h"/>
                                          </p:val>
                                        </p:tav>
                                        <p:tav tm="100000">
                                          <p:val>
                                            <p:strVal val="ppt_h"/>
                                          </p:val>
                                        </p:tav>
                                      </p:tavLst>
                                    </p:anim>
                                    <p:set>
                                      <p:cBhvr>
                                        <p:cTn id="22" dur="1" fill="hold">
                                          <p:stCondLst>
                                            <p:cond delay="199"/>
                                          </p:stCondLst>
                                        </p:cTn>
                                        <p:tgtEl>
                                          <p:spTgt spid="3"/>
                                        </p:tgtEl>
                                        <p:attrNameLst>
                                          <p:attrName>style.visibility</p:attrName>
                                        </p:attrNameLst>
                                      </p:cBhvr>
                                      <p:to>
                                        <p:strVal val="hidden"/>
                                      </p:to>
                                    </p:set>
                                  </p:childTnLst>
                                </p:cTn>
                              </p:par>
                              <p:par>
                                <p:cTn id="23" presetID="17" presetClass="exit" presetSubtype="8" fill="hold" grpId="0" nodeType="withEffect">
                                  <p:stCondLst>
                                    <p:cond delay="0"/>
                                  </p:stCondLst>
                                  <p:childTnLst>
                                    <p:anim calcmode="lin" valueType="num">
                                      <p:cBhvr>
                                        <p:cTn id="24" dur="200"/>
                                        <p:tgtEl>
                                          <p:spTgt spid="4"/>
                                        </p:tgtEl>
                                        <p:attrNameLst>
                                          <p:attrName>ppt_x</p:attrName>
                                        </p:attrNameLst>
                                      </p:cBhvr>
                                      <p:tavLst>
                                        <p:tav tm="0">
                                          <p:val>
                                            <p:strVal val="ppt_x"/>
                                          </p:val>
                                        </p:tav>
                                        <p:tav tm="100000">
                                          <p:val>
                                            <p:strVal val="ppt_x-ppt_w/2"/>
                                          </p:val>
                                        </p:tav>
                                      </p:tavLst>
                                    </p:anim>
                                    <p:anim calcmode="lin" valueType="num">
                                      <p:cBhvr>
                                        <p:cTn id="25" dur="200"/>
                                        <p:tgtEl>
                                          <p:spTgt spid="4"/>
                                        </p:tgtEl>
                                        <p:attrNameLst>
                                          <p:attrName>ppt_y</p:attrName>
                                        </p:attrNameLst>
                                      </p:cBhvr>
                                      <p:tavLst>
                                        <p:tav tm="0">
                                          <p:val>
                                            <p:strVal val="ppt_y"/>
                                          </p:val>
                                        </p:tav>
                                        <p:tav tm="100000">
                                          <p:val>
                                            <p:strVal val="ppt_y"/>
                                          </p:val>
                                        </p:tav>
                                      </p:tavLst>
                                    </p:anim>
                                    <p:anim calcmode="lin" valueType="num">
                                      <p:cBhvr>
                                        <p:cTn id="26" dur="200"/>
                                        <p:tgtEl>
                                          <p:spTgt spid="4"/>
                                        </p:tgtEl>
                                        <p:attrNameLst>
                                          <p:attrName>ppt_w</p:attrName>
                                        </p:attrNameLst>
                                      </p:cBhvr>
                                      <p:tavLst>
                                        <p:tav tm="0">
                                          <p:val>
                                            <p:strVal val="ppt_w"/>
                                          </p:val>
                                        </p:tav>
                                        <p:tav tm="100000">
                                          <p:val>
                                            <p:fltVal val="0"/>
                                          </p:val>
                                        </p:tav>
                                      </p:tavLst>
                                    </p:anim>
                                    <p:anim calcmode="lin" valueType="num">
                                      <p:cBhvr>
                                        <p:cTn id="27" dur="200"/>
                                        <p:tgtEl>
                                          <p:spTgt spid="4"/>
                                        </p:tgtEl>
                                        <p:attrNameLst>
                                          <p:attrName>ppt_h</p:attrName>
                                        </p:attrNameLst>
                                      </p:cBhvr>
                                      <p:tavLst>
                                        <p:tav tm="0">
                                          <p:val>
                                            <p:strVal val="ppt_h"/>
                                          </p:val>
                                        </p:tav>
                                        <p:tav tm="100000">
                                          <p:val>
                                            <p:strVal val="ppt_h"/>
                                          </p:val>
                                        </p:tav>
                                      </p:tavLst>
                                    </p:anim>
                                    <p:set>
                                      <p:cBhvr>
                                        <p:cTn id="28" dur="1" fill="hold">
                                          <p:stCondLst>
                                            <p:cond delay="199"/>
                                          </p:stCondLst>
                                        </p:cTn>
                                        <p:tgtEl>
                                          <p:spTgt spid="4"/>
                                        </p:tgtEl>
                                        <p:attrNameLst>
                                          <p:attrName>style.visibility</p:attrName>
                                        </p:attrNameLst>
                                      </p:cBhvr>
                                      <p:to>
                                        <p:strVal val="hidden"/>
                                      </p:to>
                                    </p:set>
                                  </p:childTnLst>
                                </p:cTn>
                              </p:par>
                              <p:par>
                                <p:cTn id="29" presetID="17" presetClass="exit" presetSubtype="8" fill="hold" grpId="0" nodeType="withEffect">
                                  <p:stCondLst>
                                    <p:cond delay="0"/>
                                  </p:stCondLst>
                                  <p:childTnLst>
                                    <p:anim calcmode="lin" valueType="num">
                                      <p:cBhvr>
                                        <p:cTn id="30" dur="200"/>
                                        <p:tgtEl>
                                          <p:spTgt spid="5"/>
                                        </p:tgtEl>
                                        <p:attrNameLst>
                                          <p:attrName>ppt_x</p:attrName>
                                        </p:attrNameLst>
                                      </p:cBhvr>
                                      <p:tavLst>
                                        <p:tav tm="0">
                                          <p:val>
                                            <p:strVal val="ppt_x"/>
                                          </p:val>
                                        </p:tav>
                                        <p:tav tm="100000">
                                          <p:val>
                                            <p:strVal val="ppt_x-ppt_w/2"/>
                                          </p:val>
                                        </p:tav>
                                      </p:tavLst>
                                    </p:anim>
                                    <p:anim calcmode="lin" valueType="num">
                                      <p:cBhvr>
                                        <p:cTn id="31" dur="200"/>
                                        <p:tgtEl>
                                          <p:spTgt spid="5"/>
                                        </p:tgtEl>
                                        <p:attrNameLst>
                                          <p:attrName>ppt_y</p:attrName>
                                        </p:attrNameLst>
                                      </p:cBhvr>
                                      <p:tavLst>
                                        <p:tav tm="0">
                                          <p:val>
                                            <p:strVal val="ppt_y"/>
                                          </p:val>
                                        </p:tav>
                                        <p:tav tm="100000">
                                          <p:val>
                                            <p:strVal val="ppt_y"/>
                                          </p:val>
                                        </p:tav>
                                      </p:tavLst>
                                    </p:anim>
                                    <p:anim calcmode="lin" valueType="num">
                                      <p:cBhvr>
                                        <p:cTn id="32" dur="200"/>
                                        <p:tgtEl>
                                          <p:spTgt spid="5"/>
                                        </p:tgtEl>
                                        <p:attrNameLst>
                                          <p:attrName>ppt_w</p:attrName>
                                        </p:attrNameLst>
                                      </p:cBhvr>
                                      <p:tavLst>
                                        <p:tav tm="0">
                                          <p:val>
                                            <p:strVal val="ppt_w"/>
                                          </p:val>
                                        </p:tav>
                                        <p:tav tm="100000">
                                          <p:val>
                                            <p:fltVal val="0"/>
                                          </p:val>
                                        </p:tav>
                                      </p:tavLst>
                                    </p:anim>
                                    <p:anim calcmode="lin" valueType="num">
                                      <p:cBhvr>
                                        <p:cTn id="33" dur="200"/>
                                        <p:tgtEl>
                                          <p:spTgt spid="5"/>
                                        </p:tgtEl>
                                        <p:attrNameLst>
                                          <p:attrName>ppt_h</p:attrName>
                                        </p:attrNameLst>
                                      </p:cBhvr>
                                      <p:tavLst>
                                        <p:tav tm="0">
                                          <p:val>
                                            <p:strVal val="ppt_h"/>
                                          </p:val>
                                        </p:tav>
                                        <p:tav tm="100000">
                                          <p:val>
                                            <p:strVal val="ppt_h"/>
                                          </p:val>
                                        </p:tav>
                                      </p:tavLst>
                                    </p:anim>
                                    <p:set>
                                      <p:cBhvr>
                                        <p:cTn id="34" dur="1" fill="hold">
                                          <p:stCondLst>
                                            <p:cond delay="199"/>
                                          </p:stCondLst>
                                        </p:cTn>
                                        <p:tgtEl>
                                          <p:spTgt spid="5"/>
                                        </p:tgtEl>
                                        <p:attrNameLst>
                                          <p:attrName>style.visibility</p:attrName>
                                        </p:attrNameLst>
                                      </p:cBhvr>
                                      <p:to>
                                        <p:strVal val="hidden"/>
                                      </p:to>
                                    </p:set>
                                  </p:childTnLst>
                                </p:cTn>
                              </p:par>
                            </p:childTnLst>
                          </p:cTn>
                        </p:par>
                        <p:par>
                          <p:cTn id="35" fill="hold" nodeType="afterGroup">
                            <p:stCondLst>
                              <p:cond delay="300"/>
                            </p:stCondLst>
                            <p:childTnLst>
                              <p:par>
                                <p:cTn id="36" presetID="17" presetClass="entr" presetSubtype="2" fill="hold" grpId="0" nodeType="afterEffect">
                                  <p:stCondLst>
                                    <p:cond delay="0"/>
                                  </p:stCondLst>
                                  <p:childTnLst>
                                    <p:set>
                                      <p:cBhvr>
                                        <p:cTn id="37" dur="1" fill="hold">
                                          <p:stCondLst>
                                            <p:cond delay="0"/>
                                          </p:stCondLst>
                                        </p:cTn>
                                        <p:tgtEl>
                                          <p:spTgt spid="51209"/>
                                        </p:tgtEl>
                                        <p:attrNameLst>
                                          <p:attrName>style.visibility</p:attrName>
                                        </p:attrNameLst>
                                      </p:cBhvr>
                                      <p:to>
                                        <p:strVal val="visible"/>
                                      </p:to>
                                    </p:set>
                                    <p:anim calcmode="lin" valueType="num">
                                      <p:cBhvr>
                                        <p:cTn id="38" dur="100" fill="hold"/>
                                        <p:tgtEl>
                                          <p:spTgt spid="51209"/>
                                        </p:tgtEl>
                                        <p:attrNameLst>
                                          <p:attrName>ppt_x</p:attrName>
                                        </p:attrNameLst>
                                      </p:cBhvr>
                                      <p:tavLst>
                                        <p:tav tm="0">
                                          <p:val>
                                            <p:strVal val="#ppt_x+#ppt_w/2"/>
                                          </p:val>
                                        </p:tav>
                                        <p:tav tm="100000">
                                          <p:val>
                                            <p:strVal val="#ppt_x"/>
                                          </p:val>
                                        </p:tav>
                                      </p:tavLst>
                                    </p:anim>
                                    <p:anim calcmode="lin" valueType="num">
                                      <p:cBhvr>
                                        <p:cTn id="39" dur="100" fill="hold"/>
                                        <p:tgtEl>
                                          <p:spTgt spid="51209"/>
                                        </p:tgtEl>
                                        <p:attrNameLst>
                                          <p:attrName>ppt_y</p:attrName>
                                        </p:attrNameLst>
                                      </p:cBhvr>
                                      <p:tavLst>
                                        <p:tav tm="0">
                                          <p:val>
                                            <p:strVal val="#ppt_y"/>
                                          </p:val>
                                        </p:tav>
                                        <p:tav tm="100000">
                                          <p:val>
                                            <p:strVal val="#ppt_y"/>
                                          </p:val>
                                        </p:tav>
                                      </p:tavLst>
                                    </p:anim>
                                    <p:anim calcmode="lin" valueType="num">
                                      <p:cBhvr>
                                        <p:cTn id="40" dur="100" fill="hold"/>
                                        <p:tgtEl>
                                          <p:spTgt spid="51209"/>
                                        </p:tgtEl>
                                        <p:attrNameLst>
                                          <p:attrName>ppt_w</p:attrName>
                                        </p:attrNameLst>
                                      </p:cBhvr>
                                      <p:tavLst>
                                        <p:tav tm="0">
                                          <p:val>
                                            <p:fltVal val="0"/>
                                          </p:val>
                                        </p:tav>
                                        <p:tav tm="100000">
                                          <p:val>
                                            <p:strVal val="#ppt_w"/>
                                          </p:val>
                                        </p:tav>
                                      </p:tavLst>
                                    </p:anim>
                                    <p:anim calcmode="lin" valueType="num">
                                      <p:cBhvr>
                                        <p:cTn id="41" dur="100" fill="hold"/>
                                        <p:tgtEl>
                                          <p:spTgt spid="51209"/>
                                        </p:tgtEl>
                                        <p:attrNameLst>
                                          <p:attrName>ppt_h</p:attrName>
                                        </p:attrNameLst>
                                      </p:cBhvr>
                                      <p:tavLst>
                                        <p:tav tm="0">
                                          <p:val>
                                            <p:strVal val="#ppt_h"/>
                                          </p:val>
                                        </p:tav>
                                        <p:tav tm="100000">
                                          <p:val>
                                            <p:strVal val="#ppt_h"/>
                                          </p:val>
                                        </p:tav>
                                      </p:tavLst>
                                    </p:anim>
                                  </p:childTnLst>
                                </p:cTn>
                              </p:par>
                            </p:childTnLst>
                          </p:cTn>
                        </p:par>
                        <p:par>
                          <p:cTn id="42" fill="hold" nodeType="afterGroup">
                            <p:stCondLst>
                              <p:cond delay="400"/>
                            </p:stCondLst>
                            <p:childTnLst>
                              <p:par>
                                <p:cTn id="43" presetID="1" presetClass="entr" presetSubtype="0" fill="hold" grpId="0" nodeType="afterEffect">
                                  <p:stCondLst>
                                    <p:cond delay="0"/>
                                  </p:stCondLst>
                                  <p:childTnLst>
                                    <p:set>
                                      <p:cBhvr>
                                        <p:cTn id="44" dur="1" fill="hold">
                                          <p:stCondLst>
                                            <p:cond delay="0"/>
                                          </p:stCondLst>
                                        </p:cTn>
                                        <p:tgtEl>
                                          <p:spTgt spid="51217"/>
                                        </p:tgtEl>
                                        <p:attrNameLst>
                                          <p:attrName>style.visibility</p:attrName>
                                        </p:attrNameLst>
                                      </p:cBhvr>
                                      <p:to>
                                        <p:strVal val="visible"/>
                                      </p:to>
                                    </p:set>
                                  </p:childTnLst>
                                </p:cTn>
                              </p:par>
                            </p:childTnLst>
                          </p:cTn>
                        </p:par>
                        <p:par>
                          <p:cTn id="45" fill="hold" nodeType="afterGroup">
                            <p:stCondLst>
                              <p:cond delay="400"/>
                            </p:stCondLst>
                            <p:childTnLst>
                              <p:par>
                                <p:cTn id="46" presetID="22" presetClass="entr" presetSubtype="1" fill="hold" nodeType="afterEffect">
                                  <p:stCondLst>
                                    <p:cond delay="500"/>
                                  </p:stCondLst>
                                  <p:childTnLst>
                                    <p:set>
                                      <p:cBhvr>
                                        <p:cTn id="47" dur="1" fill="hold">
                                          <p:stCondLst>
                                            <p:cond delay="0"/>
                                          </p:stCondLst>
                                        </p:cTn>
                                        <p:tgtEl>
                                          <p:spTgt spid="51218"/>
                                        </p:tgtEl>
                                        <p:attrNameLst>
                                          <p:attrName>style.visibility</p:attrName>
                                        </p:attrNameLst>
                                      </p:cBhvr>
                                      <p:to>
                                        <p:strVal val="visible"/>
                                      </p:to>
                                    </p:set>
                                    <p:animEffect transition="in" filter="wipe(up)">
                                      <p:cBhvr>
                                        <p:cTn id="48" dur="500"/>
                                        <p:tgtEl>
                                          <p:spTgt spid="51218"/>
                                        </p:tgtEl>
                                      </p:cBhvr>
                                    </p:animEffect>
                                  </p:childTnLst>
                                </p:cTn>
                              </p:par>
                            </p:childTnLst>
                          </p:cTn>
                        </p:par>
                        <p:par>
                          <p:cTn id="49" fill="hold" nodeType="afterGroup">
                            <p:stCondLst>
                              <p:cond delay="1400"/>
                            </p:stCondLst>
                            <p:childTnLst>
                              <p:par>
                                <p:cTn id="50" presetID="21" presetClass="entr" presetSubtype="1"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heel(1)">
                                      <p:cBhvr>
                                        <p:cTn id="52" dur="250"/>
                                        <p:tgtEl>
                                          <p:spTgt spid="8"/>
                                        </p:tgtEl>
                                      </p:cBhvr>
                                    </p:animEffect>
                                  </p:childTnLst>
                                </p:cTn>
                              </p:par>
                            </p:childTnLst>
                          </p:cTn>
                        </p:par>
                        <p:par>
                          <p:cTn id="53" fill="hold" nodeType="afterGroup">
                            <p:stCondLst>
                              <p:cond delay="1650"/>
                            </p:stCondLst>
                            <p:childTnLst>
                              <p:par>
                                <p:cTn id="54" presetID="21" presetClass="entr" presetSubtype="1"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heel(1)">
                                      <p:cBhvr>
                                        <p:cTn id="56" dur="250"/>
                                        <p:tgtEl>
                                          <p:spTgt spid="9"/>
                                        </p:tgtEl>
                                      </p:cBhvr>
                                    </p:animEffect>
                                  </p:childTnLst>
                                </p:cTn>
                              </p:par>
                            </p:childTnLst>
                          </p:cTn>
                        </p:par>
                        <p:par>
                          <p:cTn id="57" fill="hold" nodeType="afterGroup">
                            <p:stCondLst>
                              <p:cond delay="1900"/>
                            </p:stCondLst>
                            <p:childTnLst>
                              <p:par>
                                <p:cTn id="58" presetID="21" presetClass="entr" presetSubtype="1"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heel(1)">
                                      <p:cBhvr>
                                        <p:cTn id="60" dur="250"/>
                                        <p:tgtEl>
                                          <p:spTgt spid="10"/>
                                        </p:tgtEl>
                                      </p:cBhvr>
                                    </p:animEffect>
                                  </p:childTnLst>
                                </p:cTn>
                              </p:par>
                            </p:childTnLst>
                          </p:cTn>
                        </p:par>
                        <p:par>
                          <p:cTn id="61" fill="hold" nodeType="afterGroup">
                            <p:stCondLst>
                              <p:cond delay="2150"/>
                            </p:stCondLst>
                            <p:childTnLst>
                              <p:par>
                                <p:cTn id="62" presetID="21" presetClass="entr" presetSubtype="1"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heel(1)">
                                      <p:cBhvr>
                                        <p:cTn id="64"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animBg="1"/>
      <p:bldP spid="12" grpId="0" animBg="1"/>
      <p:bldP spid="3" grpId="0" animBg="1"/>
      <p:bldP spid="4" grpId="0" animBg="1"/>
      <p:bldP spid="5" grpId="0" animBg="1"/>
      <p:bldP spid="5121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Scénarios globaux GR1 - n°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rot="-514186">
            <a:off x="163513" y="1492250"/>
            <a:ext cx="6235700" cy="3916363"/>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33797" name="Picture 5" descr="Scénarios globaux GR1 - n°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rot="-512510">
            <a:off x="303213" y="1785938"/>
            <a:ext cx="6310312" cy="3865562"/>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9940" name="Text Box 10"/>
          <p:cNvSpPr txBox="1">
            <a:spLocks noChangeArrowheads="1"/>
          </p:cNvSpPr>
          <p:nvPr/>
        </p:nvSpPr>
        <p:spPr bwMode="auto">
          <a:xfrm>
            <a:off x="1614488" y="228600"/>
            <a:ext cx="7505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Ebauches de scénarios globaux du 29 janvier</a:t>
            </a:r>
          </a:p>
        </p:txBody>
      </p:sp>
      <p:pic>
        <p:nvPicPr>
          <p:cNvPr id="33795" name="Picture 3" descr="Scénarios globaux GR1 - n°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rot="-512818">
            <a:off x="441325" y="2093913"/>
            <a:ext cx="6302375" cy="3886200"/>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33798" name="Picture 6" descr="Scénarios globaux GR2 - n°4"/>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711325" y="771525"/>
            <a:ext cx="6515100" cy="3975100"/>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33799" name="Picture 7" descr="Scénarios globaux GR2 - n°1"/>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820863" y="1127125"/>
            <a:ext cx="6538912" cy="4022725"/>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33800" name="Picture 8" descr="Scénarios globaux GR2 - n°2"/>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920875" y="1570038"/>
            <a:ext cx="6530975" cy="4038600"/>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33801" name="Picture 9" descr="Scénarios globaux GR2 - n°3"/>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2006600" y="2009775"/>
            <a:ext cx="6523038" cy="4030663"/>
          </a:xfrm>
          <a:prstGeom prst="rect">
            <a:avLst/>
          </a:prstGeom>
          <a:noFill/>
          <a:ln w="9525">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33806" name="Picture 14" descr="Scénarios globaux GR3 - n°1"/>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rot="380937">
            <a:off x="2770188" y="2016125"/>
            <a:ext cx="6677025" cy="3933825"/>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33807" name="Picture 15" descr="Scénarios globaux GR3 - n°2"/>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rot="385570">
            <a:off x="2833688" y="2374900"/>
            <a:ext cx="6657975" cy="3914775"/>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33805" name="Picture 13" descr="Scénarios globaux GR3 - n°3"/>
          <p:cNvPicPr>
            <a:picLocks noChangeAspect="1" noChangeArrowheads="1"/>
          </p:cNvPicPr>
          <p:nvPr/>
        </p:nvPicPr>
        <p:blipFill>
          <a:blip r:embed="rId11">
            <a:lum bright="-6000"/>
            <a:extLst>
              <a:ext uri="{28A0092B-C50C-407E-A947-70E740481C1C}">
                <a14:useLocalDpi xmlns:a14="http://schemas.microsoft.com/office/drawing/2010/main" val="0"/>
              </a:ext>
            </a:extLst>
          </a:blip>
          <a:srcRect/>
          <a:stretch>
            <a:fillRect/>
          </a:stretch>
        </p:blipFill>
        <p:spPr bwMode="auto">
          <a:xfrm rot="384668">
            <a:off x="2930525" y="2740025"/>
            <a:ext cx="6572250" cy="3895725"/>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40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500"/>
                                        <p:tgtEl>
                                          <p:spTgt spid="33796"/>
                                        </p:tgtEl>
                                      </p:cBhvr>
                                    </p:animEffect>
                                    <p:anim calcmode="lin" valueType="num">
                                      <p:cBhvr>
                                        <p:cTn id="8" dur="500" fill="hold"/>
                                        <p:tgtEl>
                                          <p:spTgt spid="33796"/>
                                        </p:tgtEl>
                                        <p:attrNameLst>
                                          <p:attrName>ppt_x</p:attrName>
                                        </p:attrNameLst>
                                      </p:cBhvr>
                                      <p:tavLst>
                                        <p:tav tm="0">
                                          <p:val>
                                            <p:strVal val="#ppt_x"/>
                                          </p:val>
                                        </p:tav>
                                        <p:tav tm="100000">
                                          <p:val>
                                            <p:strVal val="#ppt_x"/>
                                          </p:val>
                                        </p:tav>
                                      </p:tavLst>
                                    </p:anim>
                                    <p:anim calcmode="lin" valueType="num">
                                      <p:cBhvr>
                                        <p:cTn id="9" dur="450" decel="100000" fill="hold"/>
                                        <p:tgtEl>
                                          <p:spTgt spid="3379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379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33797"/>
                                        </p:tgtEl>
                                        <p:attrNameLst>
                                          <p:attrName>style.visibility</p:attrName>
                                        </p:attrNameLst>
                                      </p:cBhvr>
                                      <p:to>
                                        <p:strVal val="visible"/>
                                      </p:to>
                                    </p:set>
                                    <p:animEffect transition="in" filter="fade">
                                      <p:cBhvr>
                                        <p:cTn id="15" dur="500"/>
                                        <p:tgtEl>
                                          <p:spTgt spid="33797"/>
                                        </p:tgtEl>
                                      </p:cBhvr>
                                    </p:animEffect>
                                    <p:anim calcmode="lin" valueType="num">
                                      <p:cBhvr>
                                        <p:cTn id="16" dur="500" fill="hold"/>
                                        <p:tgtEl>
                                          <p:spTgt spid="33797"/>
                                        </p:tgtEl>
                                        <p:attrNameLst>
                                          <p:attrName>ppt_x</p:attrName>
                                        </p:attrNameLst>
                                      </p:cBhvr>
                                      <p:tavLst>
                                        <p:tav tm="0">
                                          <p:val>
                                            <p:strVal val="#ppt_x"/>
                                          </p:val>
                                        </p:tav>
                                        <p:tav tm="100000">
                                          <p:val>
                                            <p:strVal val="#ppt_x"/>
                                          </p:val>
                                        </p:tav>
                                      </p:tavLst>
                                    </p:anim>
                                    <p:anim calcmode="lin" valueType="num">
                                      <p:cBhvr>
                                        <p:cTn id="17" dur="450" decel="100000" fill="hold"/>
                                        <p:tgtEl>
                                          <p:spTgt spid="33797"/>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33797"/>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33795"/>
                                        </p:tgtEl>
                                        <p:attrNameLst>
                                          <p:attrName>style.visibility</p:attrName>
                                        </p:attrNameLst>
                                      </p:cBhvr>
                                      <p:to>
                                        <p:strVal val="visible"/>
                                      </p:to>
                                    </p:set>
                                    <p:animEffect transition="in" filter="fade">
                                      <p:cBhvr>
                                        <p:cTn id="23" dur="500"/>
                                        <p:tgtEl>
                                          <p:spTgt spid="33795"/>
                                        </p:tgtEl>
                                      </p:cBhvr>
                                    </p:animEffect>
                                    <p:anim calcmode="lin" valueType="num">
                                      <p:cBhvr>
                                        <p:cTn id="24" dur="500" fill="hold"/>
                                        <p:tgtEl>
                                          <p:spTgt spid="33795"/>
                                        </p:tgtEl>
                                        <p:attrNameLst>
                                          <p:attrName>ppt_x</p:attrName>
                                        </p:attrNameLst>
                                      </p:cBhvr>
                                      <p:tavLst>
                                        <p:tav tm="0">
                                          <p:val>
                                            <p:strVal val="#ppt_x"/>
                                          </p:val>
                                        </p:tav>
                                        <p:tav tm="100000">
                                          <p:val>
                                            <p:strVal val="#ppt_x"/>
                                          </p:val>
                                        </p:tav>
                                      </p:tavLst>
                                    </p:anim>
                                    <p:anim calcmode="lin" valueType="num">
                                      <p:cBhvr>
                                        <p:cTn id="25" dur="450" decel="100000" fill="hold"/>
                                        <p:tgtEl>
                                          <p:spTgt spid="33795"/>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33795"/>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nodeType="clickEffect">
                                  <p:stCondLst>
                                    <p:cond delay="0"/>
                                  </p:stCondLst>
                                  <p:childTnLst>
                                    <p:set>
                                      <p:cBhvr>
                                        <p:cTn id="30" dur="1" fill="hold">
                                          <p:stCondLst>
                                            <p:cond delay="0"/>
                                          </p:stCondLst>
                                        </p:cTn>
                                        <p:tgtEl>
                                          <p:spTgt spid="33798"/>
                                        </p:tgtEl>
                                        <p:attrNameLst>
                                          <p:attrName>style.visibility</p:attrName>
                                        </p:attrNameLst>
                                      </p:cBhvr>
                                      <p:to>
                                        <p:strVal val="visible"/>
                                      </p:to>
                                    </p:set>
                                    <p:animEffect transition="in" filter="fade">
                                      <p:cBhvr>
                                        <p:cTn id="31" dur="500"/>
                                        <p:tgtEl>
                                          <p:spTgt spid="33798"/>
                                        </p:tgtEl>
                                      </p:cBhvr>
                                    </p:animEffect>
                                    <p:anim calcmode="lin" valueType="num">
                                      <p:cBhvr>
                                        <p:cTn id="32" dur="500" fill="hold"/>
                                        <p:tgtEl>
                                          <p:spTgt spid="33798"/>
                                        </p:tgtEl>
                                        <p:attrNameLst>
                                          <p:attrName>ppt_x</p:attrName>
                                        </p:attrNameLst>
                                      </p:cBhvr>
                                      <p:tavLst>
                                        <p:tav tm="0">
                                          <p:val>
                                            <p:strVal val="#ppt_x"/>
                                          </p:val>
                                        </p:tav>
                                        <p:tav tm="100000">
                                          <p:val>
                                            <p:strVal val="#ppt_x"/>
                                          </p:val>
                                        </p:tav>
                                      </p:tavLst>
                                    </p:anim>
                                    <p:anim calcmode="lin" valueType="num">
                                      <p:cBhvr>
                                        <p:cTn id="33" dur="450" decel="100000" fill="hold"/>
                                        <p:tgtEl>
                                          <p:spTgt spid="33798"/>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33798"/>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nodeType="clickEffect">
                                  <p:stCondLst>
                                    <p:cond delay="0"/>
                                  </p:stCondLst>
                                  <p:childTnLst>
                                    <p:set>
                                      <p:cBhvr>
                                        <p:cTn id="38" dur="1" fill="hold">
                                          <p:stCondLst>
                                            <p:cond delay="0"/>
                                          </p:stCondLst>
                                        </p:cTn>
                                        <p:tgtEl>
                                          <p:spTgt spid="33799"/>
                                        </p:tgtEl>
                                        <p:attrNameLst>
                                          <p:attrName>style.visibility</p:attrName>
                                        </p:attrNameLst>
                                      </p:cBhvr>
                                      <p:to>
                                        <p:strVal val="visible"/>
                                      </p:to>
                                    </p:set>
                                    <p:animEffect transition="in" filter="fade">
                                      <p:cBhvr>
                                        <p:cTn id="39" dur="500"/>
                                        <p:tgtEl>
                                          <p:spTgt spid="33799"/>
                                        </p:tgtEl>
                                      </p:cBhvr>
                                    </p:animEffect>
                                    <p:anim calcmode="lin" valueType="num">
                                      <p:cBhvr>
                                        <p:cTn id="40" dur="500" fill="hold"/>
                                        <p:tgtEl>
                                          <p:spTgt spid="33799"/>
                                        </p:tgtEl>
                                        <p:attrNameLst>
                                          <p:attrName>ppt_x</p:attrName>
                                        </p:attrNameLst>
                                      </p:cBhvr>
                                      <p:tavLst>
                                        <p:tav tm="0">
                                          <p:val>
                                            <p:strVal val="#ppt_x"/>
                                          </p:val>
                                        </p:tav>
                                        <p:tav tm="100000">
                                          <p:val>
                                            <p:strVal val="#ppt_x"/>
                                          </p:val>
                                        </p:tav>
                                      </p:tavLst>
                                    </p:anim>
                                    <p:anim calcmode="lin" valueType="num">
                                      <p:cBhvr>
                                        <p:cTn id="41" dur="450" decel="100000" fill="hold"/>
                                        <p:tgtEl>
                                          <p:spTgt spid="33799"/>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33799"/>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nodeType="clickEffect">
                                  <p:stCondLst>
                                    <p:cond delay="0"/>
                                  </p:stCondLst>
                                  <p:childTnLst>
                                    <p:set>
                                      <p:cBhvr>
                                        <p:cTn id="46" dur="1" fill="hold">
                                          <p:stCondLst>
                                            <p:cond delay="0"/>
                                          </p:stCondLst>
                                        </p:cTn>
                                        <p:tgtEl>
                                          <p:spTgt spid="33800"/>
                                        </p:tgtEl>
                                        <p:attrNameLst>
                                          <p:attrName>style.visibility</p:attrName>
                                        </p:attrNameLst>
                                      </p:cBhvr>
                                      <p:to>
                                        <p:strVal val="visible"/>
                                      </p:to>
                                    </p:set>
                                    <p:animEffect transition="in" filter="fade">
                                      <p:cBhvr>
                                        <p:cTn id="47" dur="500"/>
                                        <p:tgtEl>
                                          <p:spTgt spid="33800"/>
                                        </p:tgtEl>
                                      </p:cBhvr>
                                    </p:animEffect>
                                    <p:anim calcmode="lin" valueType="num">
                                      <p:cBhvr>
                                        <p:cTn id="48" dur="500" fill="hold"/>
                                        <p:tgtEl>
                                          <p:spTgt spid="33800"/>
                                        </p:tgtEl>
                                        <p:attrNameLst>
                                          <p:attrName>ppt_x</p:attrName>
                                        </p:attrNameLst>
                                      </p:cBhvr>
                                      <p:tavLst>
                                        <p:tav tm="0">
                                          <p:val>
                                            <p:strVal val="#ppt_x"/>
                                          </p:val>
                                        </p:tav>
                                        <p:tav tm="100000">
                                          <p:val>
                                            <p:strVal val="#ppt_x"/>
                                          </p:val>
                                        </p:tav>
                                      </p:tavLst>
                                    </p:anim>
                                    <p:anim calcmode="lin" valueType="num">
                                      <p:cBhvr>
                                        <p:cTn id="49" dur="450" decel="100000" fill="hold"/>
                                        <p:tgtEl>
                                          <p:spTgt spid="33800"/>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33800"/>
                                        </p:tgtEl>
                                        <p:attrNameLst>
                                          <p:attrName>ppt_y</p:attrName>
                                        </p:attrNameLst>
                                      </p:cBhvr>
                                      <p:tavLst>
                                        <p:tav tm="0">
                                          <p:val>
                                            <p:strVal val="#ppt_y-.03"/>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nodeType="clickEffect">
                                  <p:stCondLst>
                                    <p:cond delay="0"/>
                                  </p:stCondLst>
                                  <p:childTnLst>
                                    <p:set>
                                      <p:cBhvr>
                                        <p:cTn id="54" dur="1" fill="hold">
                                          <p:stCondLst>
                                            <p:cond delay="0"/>
                                          </p:stCondLst>
                                        </p:cTn>
                                        <p:tgtEl>
                                          <p:spTgt spid="33801"/>
                                        </p:tgtEl>
                                        <p:attrNameLst>
                                          <p:attrName>style.visibility</p:attrName>
                                        </p:attrNameLst>
                                      </p:cBhvr>
                                      <p:to>
                                        <p:strVal val="visible"/>
                                      </p:to>
                                    </p:set>
                                    <p:animEffect transition="in" filter="fade">
                                      <p:cBhvr>
                                        <p:cTn id="55" dur="500"/>
                                        <p:tgtEl>
                                          <p:spTgt spid="33801"/>
                                        </p:tgtEl>
                                      </p:cBhvr>
                                    </p:animEffect>
                                    <p:anim calcmode="lin" valueType="num">
                                      <p:cBhvr>
                                        <p:cTn id="56" dur="500" fill="hold"/>
                                        <p:tgtEl>
                                          <p:spTgt spid="33801"/>
                                        </p:tgtEl>
                                        <p:attrNameLst>
                                          <p:attrName>ppt_x</p:attrName>
                                        </p:attrNameLst>
                                      </p:cBhvr>
                                      <p:tavLst>
                                        <p:tav tm="0">
                                          <p:val>
                                            <p:strVal val="#ppt_x"/>
                                          </p:val>
                                        </p:tav>
                                        <p:tav tm="100000">
                                          <p:val>
                                            <p:strVal val="#ppt_x"/>
                                          </p:val>
                                        </p:tav>
                                      </p:tavLst>
                                    </p:anim>
                                    <p:anim calcmode="lin" valueType="num">
                                      <p:cBhvr>
                                        <p:cTn id="57" dur="450" decel="100000" fill="hold"/>
                                        <p:tgtEl>
                                          <p:spTgt spid="33801"/>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33801"/>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nodeType="clickEffect">
                                  <p:stCondLst>
                                    <p:cond delay="0"/>
                                  </p:stCondLst>
                                  <p:childTnLst>
                                    <p:set>
                                      <p:cBhvr>
                                        <p:cTn id="62" dur="1" fill="hold">
                                          <p:stCondLst>
                                            <p:cond delay="0"/>
                                          </p:stCondLst>
                                        </p:cTn>
                                        <p:tgtEl>
                                          <p:spTgt spid="33806"/>
                                        </p:tgtEl>
                                        <p:attrNameLst>
                                          <p:attrName>style.visibility</p:attrName>
                                        </p:attrNameLst>
                                      </p:cBhvr>
                                      <p:to>
                                        <p:strVal val="visible"/>
                                      </p:to>
                                    </p:set>
                                    <p:animEffect transition="in" filter="fade">
                                      <p:cBhvr>
                                        <p:cTn id="63" dur="500"/>
                                        <p:tgtEl>
                                          <p:spTgt spid="33806"/>
                                        </p:tgtEl>
                                      </p:cBhvr>
                                    </p:animEffect>
                                    <p:anim calcmode="lin" valueType="num">
                                      <p:cBhvr>
                                        <p:cTn id="64" dur="500" fill="hold"/>
                                        <p:tgtEl>
                                          <p:spTgt spid="33806"/>
                                        </p:tgtEl>
                                        <p:attrNameLst>
                                          <p:attrName>ppt_x</p:attrName>
                                        </p:attrNameLst>
                                      </p:cBhvr>
                                      <p:tavLst>
                                        <p:tav tm="0">
                                          <p:val>
                                            <p:strVal val="#ppt_x"/>
                                          </p:val>
                                        </p:tav>
                                        <p:tav tm="100000">
                                          <p:val>
                                            <p:strVal val="#ppt_x"/>
                                          </p:val>
                                        </p:tav>
                                      </p:tavLst>
                                    </p:anim>
                                    <p:anim calcmode="lin" valueType="num">
                                      <p:cBhvr>
                                        <p:cTn id="65" dur="450" decel="100000" fill="hold"/>
                                        <p:tgtEl>
                                          <p:spTgt spid="33806"/>
                                        </p:tgtEl>
                                        <p:attrNameLst>
                                          <p:attrName>ppt_y</p:attrName>
                                        </p:attrNameLst>
                                      </p:cBhvr>
                                      <p:tavLst>
                                        <p:tav tm="0">
                                          <p:val>
                                            <p:strVal val="#ppt_y+1"/>
                                          </p:val>
                                        </p:tav>
                                        <p:tav tm="100000">
                                          <p:val>
                                            <p:strVal val="#ppt_y-.03"/>
                                          </p:val>
                                        </p:tav>
                                      </p:tavLst>
                                    </p:anim>
                                    <p:anim calcmode="lin" valueType="num">
                                      <p:cBhvr>
                                        <p:cTn id="66" dur="50" accel="100000" fill="hold">
                                          <p:stCondLst>
                                            <p:cond delay="450"/>
                                          </p:stCondLst>
                                        </p:cTn>
                                        <p:tgtEl>
                                          <p:spTgt spid="33806"/>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nodeType="clickEffect">
                                  <p:stCondLst>
                                    <p:cond delay="0"/>
                                  </p:stCondLst>
                                  <p:childTnLst>
                                    <p:set>
                                      <p:cBhvr>
                                        <p:cTn id="70" dur="1" fill="hold">
                                          <p:stCondLst>
                                            <p:cond delay="0"/>
                                          </p:stCondLst>
                                        </p:cTn>
                                        <p:tgtEl>
                                          <p:spTgt spid="33807"/>
                                        </p:tgtEl>
                                        <p:attrNameLst>
                                          <p:attrName>style.visibility</p:attrName>
                                        </p:attrNameLst>
                                      </p:cBhvr>
                                      <p:to>
                                        <p:strVal val="visible"/>
                                      </p:to>
                                    </p:set>
                                    <p:animEffect transition="in" filter="fade">
                                      <p:cBhvr>
                                        <p:cTn id="71" dur="500"/>
                                        <p:tgtEl>
                                          <p:spTgt spid="33807"/>
                                        </p:tgtEl>
                                      </p:cBhvr>
                                    </p:animEffect>
                                    <p:anim calcmode="lin" valueType="num">
                                      <p:cBhvr>
                                        <p:cTn id="72" dur="500" fill="hold"/>
                                        <p:tgtEl>
                                          <p:spTgt spid="33807"/>
                                        </p:tgtEl>
                                        <p:attrNameLst>
                                          <p:attrName>ppt_x</p:attrName>
                                        </p:attrNameLst>
                                      </p:cBhvr>
                                      <p:tavLst>
                                        <p:tav tm="0">
                                          <p:val>
                                            <p:strVal val="#ppt_x"/>
                                          </p:val>
                                        </p:tav>
                                        <p:tav tm="100000">
                                          <p:val>
                                            <p:strVal val="#ppt_x"/>
                                          </p:val>
                                        </p:tav>
                                      </p:tavLst>
                                    </p:anim>
                                    <p:anim calcmode="lin" valueType="num">
                                      <p:cBhvr>
                                        <p:cTn id="73" dur="450" decel="100000" fill="hold"/>
                                        <p:tgtEl>
                                          <p:spTgt spid="33807"/>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33807"/>
                                        </p:tgtEl>
                                        <p:attrNameLst>
                                          <p:attrName>ppt_y</p:attrName>
                                        </p:attrNameLst>
                                      </p:cBhvr>
                                      <p:tavLst>
                                        <p:tav tm="0">
                                          <p:val>
                                            <p:strVal val="#ppt_y-.03"/>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7" presetClass="entr" presetSubtype="0" fill="hold" nodeType="clickEffect">
                                  <p:stCondLst>
                                    <p:cond delay="0"/>
                                  </p:stCondLst>
                                  <p:childTnLst>
                                    <p:set>
                                      <p:cBhvr>
                                        <p:cTn id="78" dur="1" fill="hold">
                                          <p:stCondLst>
                                            <p:cond delay="0"/>
                                          </p:stCondLst>
                                        </p:cTn>
                                        <p:tgtEl>
                                          <p:spTgt spid="33805"/>
                                        </p:tgtEl>
                                        <p:attrNameLst>
                                          <p:attrName>style.visibility</p:attrName>
                                        </p:attrNameLst>
                                      </p:cBhvr>
                                      <p:to>
                                        <p:strVal val="visible"/>
                                      </p:to>
                                    </p:set>
                                    <p:animEffect transition="in" filter="fade">
                                      <p:cBhvr>
                                        <p:cTn id="79" dur="500"/>
                                        <p:tgtEl>
                                          <p:spTgt spid="33805"/>
                                        </p:tgtEl>
                                      </p:cBhvr>
                                    </p:animEffect>
                                    <p:anim calcmode="lin" valueType="num">
                                      <p:cBhvr>
                                        <p:cTn id="80" dur="500" fill="hold"/>
                                        <p:tgtEl>
                                          <p:spTgt spid="33805"/>
                                        </p:tgtEl>
                                        <p:attrNameLst>
                                          <p:attrName>ppt_x</p:attrName>
                                        </p:attrNameLst>
                                      </p:cBhvr>
                                      <p:tavLst>
                                        <p:tav tm="0">
                                          <p:val>
                                            <p:strVal val="#ppt_x"/>
                                          </p:val>
                                        </p:tav>
                                        <p:tav tm="100000">
                                          <p:val>
                                            <p:strVal val="#ppt_x"/>
                                          </p:val>
                                        </p:tav>
                                      </p:tavLst>
                                    </p:anim>
                                    <p:anim calcmode="lin" valueType="num">
                                      <p:cBhvr>
                                        <p:cTn id="81" dur="450" decel="100000" fill="hold"/>
                                        <p:tgtEl>
                                          <p:spTgt spid="33805"/>
                                        </p:tgtEl>
                                        <p:attrNameLst>
                                          <p:attrName>ppt_y</p:attrName>
                                        </p:attrNameLst>
                                      </p:cBhvr>
                                      <p:tavLst>
                                        <p:tav tm="0">
                                          <p:val>
                                            <p:strVal val="#ppt_y+1"/>
                                          </p:val>
                                        </p:tav>
                                        <p:tav tm="100000">
                                          <p:val>
                                            <p:strVal val="#ppt_y-.03"/>
                                          </p:val>
                                        </p:tav>
                                      </p:tavLst>
                                    </p:anim>
                                    <p:anim calcmode="lin" valueType="num">
                                      <p:cBhvr>
                                        <p:cTn id="82" dur="50" accel="100000" fill="hold">
                                          <p:stCondLst>
                                            <p:cond delay="450"/>
                                          </p:stCondLst>
                                        </p:cTn>
                                        <p:tgtEl>
                                          <p:spTgt spid="338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1709738"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Essai de catégorisation des scénarios</a:t>
            </a:r>
          </a:p>
        </p:txBody>
      </p:sp>
      <p:pic>
        <p:nvPicPr>
          <p:cNvPr id="41988" name="Picture 4" descr="Variantes 1 - Chercheur comblé"/>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85750" y="835025"/>
            <a:ext cx="7969250" cy="5003800"/>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1989" name="Picture 5" descr="Variantes 2 - Chercheur soldat"/>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34975" y="1108075"/>
            <a:ext cx="7991475" cy="5002213"/>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1990" name="Picture 6" descr="Variantes 3 - Chercheur résistant"/>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93725" y="1441450"/>
            <a:ext cx="8064500" cy="4994275"/>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1991" name="Picture 7" descr="Variantes 4 - Chercheur exploité"/>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725488" y="1752600"/>
            <a:ext cx="7997825" cy="5011738"/>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1992" name="Picture 8" descr="Variantes 5 - Chercheur entrepreneu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876300" y="2043113"/>
            <a:ext cx="8034338" cy="4979987"/>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1987" name="Picture 3" descr="Variantes 6 - Chercheur nouveau type"/>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030288" y="2368550"/>
            <a:ext cx="8012112" cy="4994275"/>
          </a:xfrm>
          <a:prstGeom prst="rect">
            <a:avLst/>
          </a:prstGeom>
          <a:noFill/>
          <a:ln w="9525" algn="ctr">
            <a:solidFill>
              <a:schemeClr val="bg2"/>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childTnLst>
                          </p:cTn>
                        </p:par>
                        <p:par>
                          <p:cTn id="8" fill="hold" nodeType="afterGroup">
                            <p:stCondLst>
                              <p:cond delay="500"/>
                            </p:stCondLst>
                            <p:childTnLst>
                              <p:par>
                                <p:cTn id="9" presetID="37" presetClass="entr" presetSubtype="0" fill="hold" nodeType="afterEffect">
                                  <p:stCondLst>
                                    <p:cond delay="500"/>
                                  </p:stCondLst>
                                  <p:childTnLst>
                                    <p:set>
                                      <p:cBhvr>
                                        <p:cTn id="10" dur="1" fill="hold">
                                          <p:stCondLst>
                                            <p:cond delay="0"/>
                                          </p:stCondLst>
                                        </p:cTn>
                                        <p:tgtEl>
                                          <p:spTgt spid="41988"/>
                                        </p:tgtEl>
                                        <p:attrNameLst>
                                          <p:attrName>style.visibility</p:attrName>
                                        </p:attrNameLst>
                                      </p:cBhvr>
                                      <p:to>
                                        <p:strVal val="visible"/>
                                      </p:to>
                                    </p:set>
                                    <p:animEffect transition="in" filter="fade">
                                      <p:cBhvr>
                                        <p:cTn id="11" dur="500"/>
                                        <p:tgtEl>
                                          <p:spTgt spid="41988"/>
                                        </p:tgtEl>
                                      </p:cBhvr>
                                    </p:animEffect>
                                    <p:anim calcmode="lin" valueType="num">
                                      <p:cBhvr>
                                        <p:cTn id="12" dur="500" fill="hold"/>
                                        <p:tgtEl>
                                          <p:spTgt spid="41988"/>
                                        </p:tgtEl>
                                        <p:attrNameLst>
                                          <p:attrName>ppt_x</p:attrName>
                                        </p:attrNameLst>
                                      </p:cBhvr>
                                      <p:tavLst>
                                        <p:tav tm="0">
                                          <p:val>
                                            <p:strVal val="#ppt_x"/>
                                          </p:val>
                                        </p:tav>
                                        <p:tav tm="100000">
                                          <p:val>
                                            <p:strVal val="#ppt_x"/>
                                          </p:val>
                                        </p:tav>
                                      </p:tavLst>
                                    </p:anim>
                                    <p:anim calcmode="lin" valueType="num">
                                      <p:cBhvr>
                                        <p:cTn id="13" dur="450" decel="100000" fill="hold"/>
                                        <p:tgtEl>
                                          <p:spTgt spid="4198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41988"/>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41989"/>
                                        </p:tgtEl>
                                        <p:attrNameLst>
                                          <p:attrName>style.visibility</p:attrName>
                                        </p:attrNameLst>
                                      </p:cBhvr>
                                      <p:to>
                                        <p:strVal val="visible"/>
                                      </p:to>
                                    </p:set>
                                    <p:animEffect transition="in" filter="fade">
                                      <p:cBhvr>
                                        <p:cTn id="19" dur="500"/>
                                        <p:tgtEl>
                                          <p:spTgt spid="41989"/>
                                        </p:tgtEl>
                                      </p:cBhvr>
                                    </p:animEffect>
                                    <p:anim calcmode="lin" valueType="num">
                                      <p:cBhvr>
                                        <p:cTn id="20" dur="500" fill="hold"/>
                                        <p:tgtEl>
                                          <p:spTgt spid="41989"/>
                                        </p:tgtEl>
                                        <p:attrNameLst>
                                          <p:attrName>ppt_x</p:attrName>
                                        </p:attrNameLst>
                                      </p:cBhvr>
                                      <p:tavLst>
                                        <p:tav tm="0">
                                          <p:val>
                                            <p:strVal val="#ppt_x"/>
                                          </p:val>
                                        </p:tav>
                                        <p:tav tm="100000">
                                          <p:val>
                                            <p:strVal val="#ppt_x"/>
                                          </p:val>
                                        </p:tav>
                                      </p:tavLst>
                                    </p:anim>
                                    <p:anim calcmode="lin" valueType="num">
                                      <p:cBhvr>
                                        <p:cTn id="21" dur="450" decel="100000" fill="hold"/>
                                        <p:tgtEl>
                                          <p:spTgt spid="41989"/>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41989"/>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fade">
                                      <p:cBhvr>
                                        <p:cTn id="27" dur="500"/>
                                        <p:tgtEl>
                                          <p:spTgt spid="41990"/>
                                        </p:tgtEl>
                                      </p:cBhvr>
                                    </p:animEffect>
                                    <p:anim calcmode="lin" valueType="num">
                                      <p:cBhvr>
                                        <p:cTn id="28" dur="500" fill="hold"/>
                                        <p:tgtEl>
                                          <p:spTgt spid="41990"/>
                                        </p:tgtEl>
                                        <p:attrNameLst>
                                          <p:attrName>ppt_x</p:attrName>
                                        </p:attrNameLst>
                                      </p:cBhvr>
                                      <p:tavLst>
                                        <p:tav tm="0">
                                          <p:val>
                                            <p:strVal val="#ppt_x"/>
                                          </p:val>
                                        </p:tav>
                                        <p:tav tm="100000">
                                          <p:val>
                                            <p:strVal val="#ppt_x"/>
                                          </p:val>
                                        </p:tav>
                                      </p:tavLst>
                                    </p:anim>
                                    <p:anim calcmode="lin" valueType="num">
                                      <p:cBhvr>
                                        <p:cTn id="29" dur="450" decel="100000" fill="hold"/>
                                        <p:tgtEl>
                                          <p:spTgt spid="41990"/>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41990"/>
                                        </p:tgtEl>
                                        <p:attrNameLst>
                                          <p:attrName>ppt_y</p:attrName>
                                        </p:attrNameLst>
                                      </p:cBhvr>
                                      <p:tavLst>
                                        <p:tav tm="0">
                                          <p:val>
                                            <p:strVal val="#ppt_y-.03"/>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nodeType="clickEffect">
                                  <p:stCondLst>
                                    <p:cond delay="0"/>
                                  </p:stCondLst>
                                  <p:childTnLst>
                                    <p:set>
                                      <p:cBhvr>
                                        <p:cTn id="34" dur="1" fill="hold">
                                          <p:stCondLst>
                                            <p:cond delay="0"/>
                                          </p:stCondLst>
                                        </p:cTn>
                                        <p:tgtEl>
                                          <p:spTgt spid="41991"/>
                                        </p:tgtEl>
                                        <p:attrNameLst>
                                          <p:attrName>style.visibility</p:attrName>
                                        </p:attrNameLst>
                                      </p:cBhvr>
                                      <p:to>
                                        <p:strVal val="visible"/>
                                      </p:to>
                                    </p:set>
                                    <p:animEffect transition="in" filter="fade">
                                      <p:cBhvr>
                                        <p:cTn id="35" dur="500"/>
                                        <p:tgtEl>
                                          <p:spTgt spid="41991"/>
                                        </p:tgtEl>
                                      </p:cBhvr>
                                    </p:animEffect>
                                    <p:anim calcmode="lin" valueType="num">
                                      <p:cBhvr>
                                        <p:cTn id="36" dur="500" fill="hold"/>
                                        <p:tgtEl>
                                          <p:spTgt spid="41991"/>
                                        </p:tgtEl>
                                        <p:attrNameLst>
                                          <p:attrName>ppt_x</p:attrName>
                                        </p:attrNameLst>
                                      </p:cBhvr>
                                      <p:tavLst>
                                        <p:tav tm="0">
                                          <p:val>
                                            <p:strVal val="#ppt_x"/>
                                          </p:val>
                                        </p:tav>
                                        <p:tav tm="100000">
                                          <p:val>
                                            <p:strVal val="#ppt_x"/>
                                          </p:val>
                                        </p:tav>
                                      </p:tavLst>
                                    </p:anim>
                                    <p:anim calcmode="lin" valueType="num">
                                      <p:cBhvr>
                                        <p:cTn id="37" dur="450" decel="100000" fill="hold"/>
                                        <p:tgtEl>
                                          <p:spTgt spid="41991"/>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41991"/>
                                        </p:tgtEl>
                                        <p:attrNameLst>
                                          <p:attrName>ppt_y</p:attrName>
                                        </p:attrNameLst>
                                      </p:cBhvr>
                                      <p:tavLst>
                                        <p:tav tm="0">
                                          <p:val>
                                            <p:strVal val="#ppt_y-.03"/>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7" presetClass="entr" presetSubtype="0" fill="hold" nodeType="clickEffect">
                                  <p:stCondLst>
                                    <p:cond delay="0"/>
                                  </p:stCondLst>
                                  <p:childTnLst>
                                    <p:set>
                                      <p:cBhvr>
                                        <p:cTn id="42" dur="1" fill="hold">
                                          <p:stCondLst>
                                            <p:cond delay="0"/>
                                          </p:stCondLst>
                                        </p:cTn>
                                        <p:tgtEl>
                                          <p:spTgt spid="41992"/>
                                        </p:tgtEl>
                                        <p:attrNameLst>
                                          <p:attrName>style.visibility</p:attrName>
                                        </p:attrNameLst>
                                      </p:cBhvr>
                                      <p:to>
                                        <p:strVal val="visible"/>
                                      </p:to>
                                    </p:set>
                                    <p:animEffect transition="in" filter="fade">
                                      <p:cBhvr>
                                        <p:cTn id="43" dur="500"/>
                                        <p:tgtEl>
                                          <p:spTgt spid="41992"/>
                                        </p:tgtEl>
                                      </p:cBhvr>
                                    </p:animEffect>
                                    <p:anim calcmode="lin" valueType="num">
                                      <p:cBhvr>
                                        <p:cTn id="44" dur="500" fill="hold"/>
                                        <p:tgtEl>
                                          <p:spTgt spid="41992"/>
                                        </p:tgtEl>
                                        <p:attrNameLst>
                                          <p:attrName>ppt_x</p:attrName>
                                        </p:attrNameLst>
                                      </p:cBhvr>
                                      <p:tavLst>
                                        <p:tav tm="0">
                                          <p:val>
                                            <p:strVal val="#ppt_x"/>
                                          </p:val>
                                        </p:tav>
                                        <p:tav tm="100000">
                                          <p:val>
                                            <p:strVal val="#ppt_x"/>
                                          </p:val>
                                        </p:tav>
                                      </p:tavLst>
                                    </p:anim>
                                    <p:anim calcmode="lin" valueType="num">
                                      <p:cBhvr>
                                        <p:cTn id="45" dur="450" decel="100000" fill="hold"/>
                                        <p:tgtEl>
                                          <p:spTgt spid="41992"/>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41992"/>
                                        </p:tgtEl>
                                        <p:attrNameLst>
                                          <p:attrName>ppt_y</p:attrName>
                                        </p:attrNameLst>
                                      </p:cBhvr>
                                      <p:tavLst>
                                        <p:tav tm="0">
                                          <p:val>
                                            <p:strVal val="#ppt_y-.03"/>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nodeType="clickEffect">
                                  <p:stCondLst>
                                    <p:cond delay="0"/>
                                  </p:stCondLst>
                                  <p:childTnLst>
                                    <p:set>
                                      <p:cBhvr>
                                        <p:cTn id="50" dur="1" fill="hold">
                                          <p:stCondLst>
                                            <p:cond delay="0"/>
                                          </p:stCondLst>
                                        </p:cTn>
                                        <p:tgtEl>
                                          <p:spTgt spid="41987"/>
                                        </p:tgtEl>
                                        <p:attrNameLst>
                                          <p:attrName>style.visibility</p:attrName>
                                        </p:attrNameLst>
                                      </p:cBhvr>
                                      <p:to>
                                        <p:strVal val="visible"/>
                                      </p:to>
                                    </p:set>
                                    <p:animEffect transition="in" filter="fade">
                                      <p:cBhvr>
                                        <p:cTn id="51" dur="500"/>
                                        <p:tgtEl>
                                          <p:spTgt spid="41987"/>
                                        </p:tgtEl>
                                      </p:cBhvr>
                                    </p:animEffect>
                                    <p:anim calcmode="lin" valueType="num">
                                      <p:cBhvr>
                                        <p:cTn id="52" dur="500" fill="hold"/>
                                        <p:tgtEl>
                                          <p:spTgt spid="41987"/>
                                        </p:tgtEl>
                                        <p:attrNameLst>
                                          <p:attrName>ppt_x</p:attrName>
                                        </p:attrNameLst>
                                      </p:cBhvr>
                                      <p:tavLst>
                                        <p:tav tm="0">
                                          <p:val>
                                            <p:strVal val="#ppt_x"/>
                                          </p:val>
                                        </p:tav>
                                        <p:tav tm="100000">
                                          <p:val>
                                            <p:strVal val="#ppt_x"/>
                                          </p:val>
                                        </p:tav>
                                      </p:tavLst>
                                    </p:anim>
                                    <p:anim calcmode="lin" valueType="num">
                                      <p:cBhvr>
                                        <p:cTn id="53" dur="450" decel="100000" fill="hold"/>
                                        <p:tgtEl>
                                          <p:spTgt spid="41987"/>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4198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781050" y="1345270"/>
            <a:ext cx="7762875"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0"/>
              </a:spcBef>
              <a:spcAft>
                <a:spcPts val="3000"/>
              </a:spcAft>
            </a:pPr>
            <a:r>
              <a:rPr lang="fr-FR" altLang="fr-FR" sz="2800" b="1" i="1" smtClean="0">
                <a:solidFill>
                  <a:srgbClr val="3A5420"/>
                </a:solidFill>
              </a:rPr>
              <a:t>Une restitution de l’exercice de prospective</a:t>
            </a:r>
            <a:br>
              <a:rPr lang="fr-FR" altLang="fr-FR" sz="2800" b="1" i="1" smtClean="0">
                <a:solidFill>
                  <a:srgbClr val="3A5420"/>
                </a:solidFill>
              </a:rPr>
            </a:br>
            <a:r>
              <a:rPr lang="fr-FR" altLang="fr-FR" sz="2800" b="1" i="1" smtClean="0">
                <a:solidFill>
                  <a:srgbClr val="3A5420"/>
                </a:solidFill>
              </a:rPr>
              <a:t>en trois séquences :</a:t>
            </a:r>
            <a:endParaRPr lang="fr-FR" altLang="fr-FR" sz="2800" b="1" i="1">
              <a:solidFill>
                <a:srgbClr val="3A5420"/>
              </a:solidFill>
            </a:endParaRPr>
          </a:p>
          <a:p>
            <a:pPr eaLnBrk="1" hangingPunct="1">
              <a:spcBef>
                <a:spcPts val="0"/>
              </a:spcBef>
              <a:spcAft>
                <a:spcPts val="600"/>
              </a:spcAft>
            </a:pPr>
            <a:endParaRPr lang="fr-FR" altLang="fr-FR" sz="1600" b="1" i="1" smtClean="0">
              <a:solidFill>
                <a:srgbClr val="92D050"/>
              </a:solidFill>
            </a:endParaRPr>
          </a:p>
          <a:p>
            <a:pPr marL="342900" indent="-342900" eaLnBrk="1" hangingPunct="1">
              <a:spcBef>
                <a:spcPts val="0"/>
              </a:spcBef>
              <a:spcAft>
                <a:spcPts val="3000"/>
              </a:spcAft>
              <a:buFont typeface="Arial" panose="020B0604020202020204" pitchFamily="34" charset="0"/>
              <a:buChar char="•"/>
            </a:pPr>
            <a:r>
              <a:rPr lang="fr-FR" altLang="fr-FR" sz="2000" b="1" i="1" smtClean="0">
                <a:solidFill>
                  <a:srgbClr val="5F9127"/>
                </a:solidFill>
              </a:rPr>
              <a:t>Le </a:t>
            </a:r>
            <a:r>
              <a:rPr lang="fr-FR" altLang="fr-FR" sz="2000" b="1" i="1" smtClean="0">
                <a:solidFill>
                  <a:srgbClr val="5F9127"/>
                </a:solidFill>
              </a:rPr>
              <a:t>lancement de l’exercice – Les signes du changement et les tendances lourdes</a:t>
            </a:r>
          </a:p>
          <a:p>
            <a:pPr marL="342900" indent="-342900" eaLnBrk="1" hangingPunct="1">
              <a:spcBef>
                <a:spcPts val="0"/>
              </a:spcBef>
              <a:spcAft>
                <a:spcPts val="3000"/>
              </a:spcAft>
              <a:buFont typeface="Arial" panose="020B0604020202020204" pitchFamily="34" charset="0"/>
              <a:buChar char="•"/>
            </a:pPr>
            <a:r>
              <a:rPr lang="fr-FR" altLang="fr-FR" sz="2000" b="1" i="1" smtClean="0">
                <a:solidFill>
                  <a:srgbClr val="5F9127"/>
                </a:solidFill>
              </a:rPr>
              <a:t>L’élaboration du modèle d’exploration prospective – La production de scénarios</a:t>
            </a:r>
          </a:p>
          <a:p>
            <a:pPr marL="342900" indent="-342900" eaLnBrk="1" hangingPunct="1">
              <a:spcBef>
                <a:spcPts val="0"/>
              </a:spcBef>
              <a:spcAft>
                <a:spcPts val="3000"/>
              </a:spcAft>
              <a:buFont typeface="Arial" panose="020B0604020202020204" pitchFamily="34" charset="0"/>
              <a:buChar char="•"/>
            </a:pPr>
            <a:r>
              <a:rPr lang="fr-FR" altLang="fr-FR" sz="2000" b="1" i="1" smtClean="0">
                <a:solidFill>
                  <a:srgbClr val="5F9127"/>
                </a:solidFill>
              </a:rPr>
              <a:t>Le devenir du métier suivant les trajectoires – La caractérisation comparative du métier selon les </a:t>
            </a:r>
            <a:r>
              <a:rPr lang="fr-FR" altLang="fr-FR" sz="2000" b="1" i="1" smtClean="0">
                <a:solidFill>
                  <a:srgbClr val="5F9127"/>
                </a:solidFill>
              </a:rPr>
              <a:t>trajectoires</a:t>
            </a:r>
            <a:endParaRPr lang="fr-FR" altLang="fr-FR" sz="2000" b="1" i="1">
              <a:solidFill>
                <a:srgbClr val="5F9127"/>
              </a:solidFill>
            </a:endParaRPr>
          </a:p>
        </p:txBody>
      </p:sp>
    </p:spTree>
    <p:extLst>
      <p:ext uri="{BB962C8B-B14F-4D97-AF65-F5344CB8AC3E}">
        <p14:creationId xmlns:p14="http://schemas.microsoft.com/office/powerpoint/2010/main" val="4179995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Text Box 10"/>
          <p:cNvSpPr txBox="1">
            <a:spLocks noChangeArrowheads="1"/>
          </p:cNvSpPr>
          <p:nvPr/>
        </p:nvSpPr>
        <p:spPr bwMode="auto">
          <a:xfrm>
            <a:off x="1444625" y="239713"/>
            <a:ext cx="75961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000" b="1" i="1" spc="-100" smtClean="0">
                <a:solidFill>
                  <a:srgbClr val="818080"/>
                </a:solidFill>
                <a:latin typeface="Arial Narrow" pitchFamily="34" charset="0"/>
              </a:rPr>
              <a:t>Nouvelle entrée par les hypothèses transformantes</a:t>
            </a:r>
            <a:endParaRPr lang="fr-FR" altLang="fr-FR" sz="3000" b="1" i="1" spc="-100">
              <a:solidFill>
                <a:srgbClr val="818080"/>
              </a:solidFill>
              <a:latin typeface="Arial Narrow" pitchFamily="34" charset="0"/>
            </a:endParaRPr>
          </a:p>
        </p:txBody>
      </p:sp>
      <p:pic>
        <p:nvPicPr>
          <p:cNvPr id="52226" name="Picture 2" descr="G:\a8-     Relations ext - Prosper\PROSPER 2015\Chercheur en 2030\5- Atelier du 30 mars 2015\Images pour ppt\Tableau morpho - coloré+ - nouve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 y="1025208"/>
            <a:ext cx="8790865" cy="5286692"/>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G:\a8-     Relations ext - Prosper\PROSPER 2015\Chercheur en 2030\5- Atelier du 30 mars 2015\Images pour ppt\hypothèses transformantes-2.g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8250" y="1223684"/>
            <a:ext cx="6275996" cy="4948515"/>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G:\a8-     Relations ext - Prosper\PROSPER 2015\Chercheur en 2030\5- Atelier du 30 mars 2015\Images pour ppt\hypothèses transformantes-groupe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080" y="647474"/>
            <a:ext cx="127635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91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wipe(left)">
                                      <p:cBhvr>
                                        <p:cTn id="7" dur="500"/>
                                        <p:tgtEl>
                                          <p:spTgt spid="5530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3251"/>
                                        </p:tgtEl>
                                        <p:attrNameLst>
                                          <p:attrName>style.visibility</p:attrName>
                                        </p:attrNameLst>
                                      </p:cBhvr>
                                      <p:to>
                                        <p:strVal val="visible"/>
                                      </p:to>
                                    </p:set>
                                    <p:animEffect transition="in" filter="wipe(up)">
                                      <p:cBhvr>
                                        <p:cTn id="16" dur="1000"/>
                                        <p:tgtEl>
                                          <p:spTgt spid="53251"/>
                                        </p:tgtEl>
                                      </p:cBhvr>
                                    </p:animEffect>
                                  </p:childTnLst>
                                </p:cTn>
                              </p:par>
                            </p:childTnLst>
                          </p:cTn>
                        </p:par>
                        <p:par>
                          <p:cTn id="17" fill="hold">
                            <p:stCondLst>
                              <p:cond delay="1000"/>
                            </p:stCondLst>
                            <p:childTnLst>
                              <p:par>
                                <p:cTn id="18" presetID="10" presetClass="entr" presetSubtype="0" fill="hold" nodeType="afterEffect">
                                  <p:stCondLst>
                                    <p:cond delay="1500"/>
                                  </p:stCondLst>
                                  <p:childTnLst>
                                    <p:set>
                                      <p:cBhvr>
                                        <p:cTn id="19" dur="1" fill="hold">
                                          <p:stCondLst>
                                            <p:cond delay="0"/>
                                          </p:stCondLst>
                                        </p:cTn>
                                        <p:tgtEl>
                                          <p:spTgt spid="53252"/>
                                        </p:tgtEl>
                                        <p:attrNameLst>
                                          <p:attrName>style.visibility</p:attrName>
                                        </p:attrNameLst>
                                      </p:cBhvr>
                                      <p:to>
                                        <p:strVal val="visible"/>
                                      </p:to>
                                    </p:set>
                                    <p:animEffect transition="in" filter="fade">
                                      <p:cBhvr>
                                        <p:cTn id="20"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0"/>
          <p:cNvSpPr txBox="1">
            <a:spLocks noChangeArrowheads="1"/>
          </p:cNvSpPr>
          <p:nvPr/>
        </p:nvSpPr>
        <p:spPr bwMode="auto">
          <a:xfrm>
            <a:off x="1614488" y="228600"/>
            <a:ext cx="7505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rgbClr val="818080"/>
                </a:solidFill>
                <a:latin typeface="Arial Narrow" pitchFamily="34" charset="0"/>
              </a:rPr>
              <a:t>Les « scénarios transformants » du 30 mars</a:t>
            </a:r>
            <a:endParaRPr lang="fr-FR" altLang="fr-FR" sz="3200" b="1" i="1">
              <a:solidFill>
                <a:srgbClr val="818080"/>
              </a:solidFill>
              <a:latin typeface="Arial Narrow" pitchFamily="34" charset="0"/>
            </a:endParaRPr>
          </a:p>
        </p:txBody>
      </p:sp>
      <p:pic>
        <p:nvPicPr>
          <p:cNvPr id="51213" name="Picture 13" descr="G:\a8-     Relations ext - Prosper\PROSPER 2015\Chercheur en 2030\5- Atelier du 30 mars 2015\Documents produits en réunion\Images des scénarios\réduits\2711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66112">
            <a:off x="197252" y="1008242"/>
            <a:ext cx="7169726" cy="4656965"/>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14" name="Picture 14" descr="G:\a8-     Relations ext - Prosper\PROSPER 2015\Chercheur en 2030\5- Atelier du 30 mars 2015\Documents produits en réunion\Images des scénarios\réduits\2711_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6112">
            <a:off x="294686" y="1289711"/>
            <a:ext cx="7164012" cy="4706963"/>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15" name="Picture 15" descr="G:\a8-     Relations ext - Prosper\PROSPER 2015\Chercheur en 2030\5- Atelier du 30 mars 2015\Documents produits en réunion\Images des scénarios\réduits\2711_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6112">
            <a:off x="371826" y="1515417"/>
            <a:ext cx="7148298" cy="4689821"/>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16" name="Picture 16" descr="G:\a8-     Relations ext - Prosper\PROSPER 2015\Chercheur en 2030\5- Atelier du 30 mars 2015\Documents produits en réunion\Images des scénarios\réduits\2711_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096" y="2112467"/>
            <a:ext cx="7164012" cy="4745533"/>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17" name="Picture 17" descr="G:\a8-     Relations ext - Prosper\PROSPER 2015\Chercheur en 2030\5- Atelier du 30 mars 2015\Documents produits en réunion\Images des scénarios\réduits\2711_0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236" y="2335316"/>
            <a:ext cx="7175440" cy="4788388"/>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18" name="Picture 18" descr="G:\a8-     Relations ext - Prosper\PROSPER 2015\Chercheur en 2030\5- Atelier du 30 mars 2015\Documents produits en réunion\Images des scénarios\réduits\2711_0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947" y="2569593"/>
            <a:ext cx="7191154" cy="4799816"/>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19" name="Picture 19" descr="G:\a8-     Relations ext - Prosper\PROSPER 2015\Chercheur en 2030\5- Atelier du 30 mars 2015\Documents produits en réunion\Images des scénarios\réduits\2711_00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23105">
            <a:off x="1653877" y="3130454"/>
            <a:ext cx="7131156" cy="4674107"/>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20" name="Picture 20" descr="G:\a8-     Relations ext - Prosper\PROSPER 2015\Chercheur en 2030\5- Atelier du 30 mars 2015\Documents produits en réunion\Images des scénarios\réduits\2711_00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23105">
            <a:off x="1707241" y="3414873"/>
            <a:ext cx="7091247" cy="4646723"/>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21" name="Picture 21" descr="G:\a8-     Relations ext - Prosper\PROSPER 2015\Chercheur en 2030\5- Atelier du 30 mars 2015\Documents produits en réunion\Images des scénarios\réduits\2711_00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23105">
            <a:off x="1783381" y="3660917"/>
            <a:ext cx="7095499" cy="4631134"/>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pic>
        <p:nvPicPr>
          <p:cNvPr id="51212" name="Picture 12" descr="G:\a8-     Relations ext - Prosper\PROSPER 2015\Chercheur en 2030\5- Atelier du 30 mars 2015\Documents produits en réunion\Images des scénarios\réduits\2711_01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23105">
            <a:off x="1862777" y="3994309"/>
            <a:ext cx="7091247" cy="4636803"/>
          </a:xfrm>
          <a:prstGeom prst="rect">
            <a:avLst/>
          </a:prstGeom>
          <a:noFill/>
          <a:ln>
            <a:solidFill>
              <a:schemeClr val="bg1">
                <a:lumMod val="65000"/>
              </a:schemeClr>
            </a:solidFill>
          </a:ln>
          <a:effectLst>
            <a:outerShdw blurRad="50800" dist="38100" dir="2700000" algn="tl" rotWithShape="0">
              <a:srgbClr val="777777">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1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37" presetClass="entr" presetSubtype="0" fill="hold" nodeType="afterEffect">
                                  <p:stCondLst>
                                    <p:cond delay="300"/>
                                  </p:stCondLst>
                                  <p:childTnLst>
                                    <p:set>
                                      <p:cBhvr>
                                        <p:cTn id="10" dur="1" fill="hold">
                                          <p:stCondLst>
                                            <p:cond delay="0"/>
                                          </p:stCondLst>
                                        </p:cTn>
                                        <p:tgtEl>
                                          <p:spTgt spid="51213"/>
                                        </p:tgtEl>
                                        <p:attrNameLst>
                                          <p:attrName>style.visibility</p:attrName>
                                        </p:attrNameLst>
                                      </p:cBhvr>
                                      <p:to>
                                        <p:strVal val="visible"/>
                                      </p:to>
                                    </p:set>
                                    <p:animEffect transition="in" filter="fade">
                                      <p:cBhvr>
                                        <p:cTn id="11" dur="500"/>
                                        <p:tgtEl>
                                          <p:spTgt spid="51213"/>
                                        </p:tgtEl>
                                      </p:cBhvr>
                                    </p:animEffect>
                                    <p:anim calcmode="lin" valueType="num">
                                      <p:cBhvr>
                                        <p:cTn id="12" dur="500" fill="hold"/>
                                        <p:tgtEl>
                                          <p:spTgt spid="51213"/>
                                        </p:tgtEl>
                                        <p:attrNameLst>
                                          <p:attrName>ppt_x</p:attrName>
                                        </p:attrNameLst>
                                      </p:cBhvr>
                                      <p:tavLst>
                                        <p:tav tm="0">
                                          <p:val>
                                            <p:strVal val="#ppt_x"/>
                                          </p:val>
                                        </p:tav>
                                        <p:tav tm="100000">
                                          <p:val>
                                            <p:strVal val="#ppt_x"/>
                                          </p:val>
                                        </p:tav>
                                      </p:tavLst>
                                    </p:anim>
                                    <p:anim calcmode="lin" valueType="num">
                                      <p:cBhvr>
                                        <p:cTn id="13" dur="450" decel="100000" fill="hold"/>
                                        <p:tgtEl>
                                          <p:spTgt spid="51213"/>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5121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51214"/>
                                        </p:tgtEl>
                                        <p:attrNameLst>
                                          <p:attrName>style.visibility</p:attrName>
                                        </p:attrNameLst>
                                      </p:cBhvr>
                                      <p:to>
                                        <p:strVal val="visible"/>
                                      </p:to>
                                    </p:set>
                                    <p:animEffect transition="in" filter="fade">
                                      <p:cBhvr>
                                        <p:cTn id="19" dur="500"/>
                                        <p:tgtEl>
                                          <p:spTgt spid="51214"/>
                                        </p:tgtEl>
                                      </p:cBhvr>
                                    </p:animEffect>
                                    <p:anim calcmode="lin" valueType="num">
                                      <p:cBhvr>
                                        <p:cTn id="20" dur="500" fill="hold"/>
                                        <p:tgtEl>
                                          <p:spTgt spid="51214"/>
                                        </p:tgtEl>
                                        <p:attrNameLst>
                                          <p:attrName>ppt_x</p:attrName>
                                        </p:attrNameLst>
                                      </p:cBhvr>
                                      <p:tavLst>
                                        <p:tav tm="0">
                                          <p:val>
                                            <p:strVal val="#ppt_x"/>
                                          </p:val>
                                        </p:tav>
                                        <p:tav tm="100000">
                                          <p:val>
                                            <p:strVal val="#ppt_x"/>
                                          </p:val>
                                        </p:tav>
                                      </p:tavLst>
                                    </p:anim>
                                    <p:anim calcmode="lin" valueType="num">
                                      <p:cBhvr>
                                        <p:cTn id="21" dur="450" decel="100000" fill="hold"/>
                                        <p:tgtEl>
                                          <p:spTgt spid="51214"/>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1214"/>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51215"/>
                                        </p:tgtEl>
                                        <p:attrNameLst>
                                          <p:attrName>style.visibility</p:attrName>
                                        </p:attrNameLst>
                                      </p:cBhvr>
                                      <p:to>
                                        <p:strVal val="visible"/>
                                      </p:to>
                                    </p:set>
                                    <p:animEffect transition="in" filter="fade">
                                      <p:cBhvr>
                                        <p:cTn id="27" dur="500"/>
                                        <p:tgtEl>
                                          <p:spTgt spid="51215"/>
                                        </p:tgtEl>
                                      </p:cBhvr>
                                    </p:animEffect>
                                    <p:anim calcmode="lin" valueType="num">
                                      <p:cBhvr>
                                        <p:cTn id="28" dur="500" fill="hold"/>
                                        <p:tgtEl>
                                          <p:spTgt spid="51215"/>
                                        </p:tgtEl>
                                        <p:attrNameLst>
                                          <p:attrName>ppt_x</p:attrName>
                                        </p:attrNameLst>
                                      </p:cBhvr>
                                      <p:tavLst>
                                        <p:tav tm="0">
                                          <p:val>
                                            <p:strVal val="#ppt_x"/>
                                          </p:val>
                                        </p:tav>
                                        <p:tav tm="100000">
                                          <p:val>
                                            <p:strVal val="#ppt_x"/>
                                          </p:val>
                                        </p:tav>
                                      </p:tavLst>
                                    </p:anim>
                                    <p:anim calcmode="lin" valueType="num">
                                      <p:cBhvr>
                                        <p:cTn id="29" dur="450" decel="100000" fill="hold"/>
                                        <p:tgtEl>
                                          <p:spTgt spid="51215"/>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51215"/>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51216"/>
                                        </p:tgtEl>
                                        <p:attrNameLst>
                                          <p:attrName>style.visibility</p:attrName>
                                        </p:attrNameLst>
                                      </p:cBhvr>
                                      <p:to>
                                        <p:strVal val="visible"/>
                                      </p:to>
                                    </p:set>
                                    <p:animEffect transition="in" filter="fade">
                                      <p:cBhvr>
                                        <p:cTn id="35" dur="500"/>
                                        <p:tgtEl>
                                          <p:spTgt spid="51216"/>
                                        </p:tgtEl>
                                      </p:cBhvr>
                                    </p:animEffect>
                                    <p:anim calcmode="lin" valueType="num">
                                      <p:cBhvr>
                                        <p:cTn id="36" dur="500" fill="hold"/>
                                        <p:tgtEl>
                                          <p:spTgt spid="51216"/>
                                        </p:tgtEl>
                                        <p:attrNameLst>
                                          <p:attrName>ppt_x</p:attrName>
                                        </p:attrNameLst>
                                      </p:cBhvr>
                                      <p:tavLst>
                                        <p:tav tm="0">
                                          <p:val>
                                            <p:strVal val="#ppt_x"/>
                                          </p:val>
                                        </p:tav>
                                        <p:tav tm="100000">
                                          <p:val>
                                            <p:strVal val="#ppt_x"/>
                                          </p:val>
                                        </p:tav>
                                      </p:tavLst>
                                    </p:anim>
                                    <p:anim calcmode="lin" valueType="num">
                                      <p:cBhvr>
                                        <p:cTn id="37" dur="450" decel="100000" fill="hold"/>
                                        <p:tgtEl>
                                          <p:spTgt spid="51216"/>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51216"/>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51217"/>
                                        </p:tgtEl>
                                        <p:attrNameLst>
                                          <p:attrName>style.visibility</p:attrName>
                                        </p:attrNameLst>
                                      </p:cBhvr>
                                      <p:to>
                                        <p:strVal val="visible"/>
                                      </p:to>
                                    </p:set>
                                    <p:animEffect transition="in" filter="fade">
                                      <p:cBhvr>
                                        <p:cTn id="43" dur="500"/>
                                        <p:tgtEl>
                                          <p:spTgt spid="51217"/>
                                        </p:tgtEl>
                                      </p:cBhvr>
                                    </p:animEffect>
                                    <p:anim calcmode="lin" valueType="num">
                                      <p:cBhvr>
                                        <p:cTn id="44" dur="500" fill="hold"/>
                                        <p:tgtEl>
                                          <p:spTgt spid="51217"/>
                                        </p:tgtEl>
                                        <p:attrNameLst>
                                          <p:attrName>ppt_x</p:attrName>
                                        </p:attrNameLst>
                                      </p:cBhvr>
                                      <p:tavLst>
                                        <p:tav tm="0">
                                          <p:val>
                                            <p:strVal val="#ppt_x"/>
                                          </p:val>
                                        </p:tav>
                                        <p:tav tm="100000">
                                          <p:val>
                                            <p:strVal val="#ppt_x"/>
                                          </p:val>
                                        </p:tav>
                                      </p:tavLst>
                                    </p:anim>
                                    <p:anim calcmode="lin" valueType="num">
                                      <p:cBhvr>
                                        <p:cTn id="45" dur="450" decel="100000" fill="hold"/>
                                        <p:tgtEl>
                                          <p:spTgt spid="51217"/>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512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51218"/>
                                        </p:tgtEl>
                                        <p:attrNameLst>
                                          <p:attrName>style.visibility</p:attrName>
                                        </p:attrNameLst>
                                      </p:cBhvr>
                                      <p:to>
                                        <p:strVal val="visible"/>
                                      </p:to>
                                    </p:set>
                                    <p:animEffect transition="in" filter="fade">
                                      <p:cBhvr>
                                        <p:cTn id="51" dur="500"/>
                                        <p:tgtEl>
                                          <p:spTgt spid="51218"/>
                                        </p:tgtEl>
                                      </p:cBhvr>
                                    </p:animEffect>
                                    <p:anim calcmode="lin" valueType="num">
                                      <p:cBhvr>
                                        <p:cTn id="52" dur="500" fill="hold"/>
                                        <p:tgtEl>
                                          <p:spTgt spid="51218"/>
                                        </p:tgtEl>
                                        <p:attrNameLst>
                                          <p:attrName>ppt_x</p:attrName>
                                        </p:attrNameLst>
                                      </p:cBhvr>
                                      <p:tavLst>
                                        <p:tav tm="0">
                                          <p:val>
                                            <p:strVal val="#ppt_x"/>
                                          </p:val>
                                        </p:tav>
                                        <p:tav tm="100000">
                                          <p:val>
                                            <p:strVal val="#ppt_x"/>
                                          </p:val>
                                        </p:tav>
                                      </p:tavLst>
                                    </p:anim>
                                    <p:anim calcmode="lin" valueType="num">
                                      <p:cBhvr>
                                        <p:cTn id="53" dur="450" decel="100000" fill="hold"/>
                                        <p:tgtEl>
                                          <p:spTgt spid="51218"/>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51218"/>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51219"/>
                                        </p:tgtEl>
                                        <p:attrNameLst>
                                          <p:attrName>style.visibility</p:attrName>
                                        </p:attrNameLst>
                                      </p:cBhvr>
                                      <p:to>
                                        <p:strVal val="visible"/>
                                      </p:to>
                                    </p:set>
                                    <p:animEffect transition="in" filter="fade">
                                      <p:cBhvr>
                                        <p:cTn id="59" dur="500"/>
                                        <p:tgtEl>
                                          <p:spTgt spid="51219"/>
                                        </p:tgtEl>
                                      </p:cBhvr>
                                    </p:animEffect>
                                    <p:anim calcmode="lin" valueType="num">
                                      <p:cBhvr>
                                        <p:cTn id="60" dur="500" fill="hold"/>
                                        <p:tgtEl>
                                          <p:spTgt spid="51219"/>
                                        </p:tgtEl>
                                        <p:attrNameLst>
                                          <p:attrName>ppt_x</p:attrName>
                                        </p:attrNameLst>
                                      </p:cBhvr>
                                      <p:tavLst>
                                        <p:tav tm="0">
                                          <p:val>
                                            <p:strVal val="#ppt_x"/>
                                          </p:val>
                                        </p:tav>
                                        <p:tav tm="100000">
                                          <p:val>
                                            <p:strVal val="#ppt_x"/>
                                          </p:val>
                                        </p:tav>
                                      </p:tavLst>
                                    </p:anim>
                                    <p:anim calcmode="lin" valueType="num">
                                      <p:cBhvr>
                                        <p:cTn id="61" dur="450" decel="100000" fill="hold"/>
                                        <p:tgtEl>
                                          <p:spTgt spid="51219"/>
                                        </p:tgtEl>
                                        <p:attrNameLst>
                                          <p:attrName>ppt_y</p:attrName>
                                        </p:attrNameLst>
                                      </p:cBhvr>
                                      <p:tavLst>
                                        <p:tav tm="0">
                                          <p:val>
                                            <p:strVal val="#ppt_y+1"/>
                                          </p:val>
                                        </p:tav>
                                        <p:tav tm="100000">
                                          <p:val>
                                            <p:strVal val="#ppt_y-.03"/>
                                          </p:val>
                                        </p:tav>
                                      </p:tavLst>
                                    </p:anim>
                                    <p:anim calcmode="lin" valueType="num">
                                      <p:cBhvr>
                                        <p:cTn id="62" dur="50" accel="100000" fill="hold">
                                          <p:stCondLst>
                                            <p:cond delay="450"/>
                                          </p:stCondLst>
                                        </p:cTn>
                                        <p:tgtEl>
                                          <p:spTgt spid="51219"/>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1220"/>
                                        </p:tgtEl>
                                        <p:attrNameLst>
                                          <p:attrName>style.visibility</p:attrName>
                                        </p:attrNameLst>
                                      </p:cBhvr>
                                      <p:to>
                                        <p:strVal val="visible"/>
                                      </p:to>
                                    </p:set>
                                    <p:animEffect transition="in" filter="fade">
                                      <p:cBhvr>
                                        <p:cTn id="67" dur="500"/>
                                        <p:tgtEl>
                                          <p:spTgt spid="51220"/>
                                        </p:tgtEl>
                                      </p:cBhvr>
                                    </p:animEffect>
                                    <p:anim calcmode="lin" valueType="num">
                                      <p:cBhvr>
                                        <p:cTn id="68" dur="500" fill="hold"/>
                                        <p:tgtEl>
                                          <p:spTgt spid="51220"/>
                                        </p:tgtEl>
                                        <p:attrNameLst>
                                          <p:attrName>ppt_x</p:attrName>
                                        </p:attrNameLst>
                                      </p:cBhvr>
                                      <p:tavLst>
                                        <p:tav tm="0">
                                          <p:val>
                                            <p:strVal val="#ppt_x"/>
                                          </p:val>
                                        </p:tav>
                                        <p:tav tm="100000">
                                          <p:val>
                                            <p:strVal val="#ppt_x"/>
                                          </p:val>
                                        </p:tav>
                                      </p:tavLst>
                                    </p:anim>
                                    <p:anim calcmode="lin" valueType="num">
                                      <p:cBhvr>
                                        <p:cTn id="69" dur="450" decel="100000" fill="hold"/>
                                        <p:tgtEl>
                                          <p:spTgt spid="51220"/>
                                        </p:tgtEl>
                                        <p:attrNameLst>
                                          <p:attrName>ppt_y</p:attrName>
                                        </p:attrNameLst>
                                      </p:cBhvr>
                                      <p:tavLst>
                                        <p:tav tm="0">
                                          <p:val>
                                            <p:strVal val="#ppt_y+1"/>
                                          </p:val>
                                        </p:tav>
                                        <p:tav tm="100000">
                                          <p:val>
                                            <p:strVal val="#ppt_y-.03"/>
                                          </p:val>
                                        </p:tav>
                                      </p:tavLst>
                                    </p:anim>
                                    <p:anim calcmode="lin" valueType="num">
                                      <p:cBhvr>
                                        <p:cTn id="70" dur="50" accel="100000" fill="hold">
                                          <p:stCondLst>
                                            <p:cond delay="450"/>
                                          </p:stCondLst>
                                        </p:cTn>
                                        <p:tgtEl>
                                          <p:spTgt spid="51220"/>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51221"/>
                                        </p:tgtEl>
                                        <p:attrNameLst>
                                          <p:attrName>style.visibility</p:attrName>
                                        </p:attrNameLst>
                                      </p:cBhvr>
                                      <p:to>
                                        <p:strVal val="visible"/>
                                      </p:to>
                                    </p:set>
                                    <p:animEffect transition="in" filter="fade">
                                      <p:cBhvr>
                                        <p:cTn id="75" dur="500"/>
                                        <p:tgtEl>
                                          <p:spTgt spid="51221"/>
                                        </p:tgtEl>
                                      </p:cBhvr>
                                    </p:animEffect>
                                    <p:anim calcmode="lin" valueType="num">
                                      <p:cBhvr>
                                        <p:cTn id="76" dur="500" fill="hold"/>
                                        <p:tgtEl>
                                          <p:spTgt spid="51221"/>
                                        </p:tgtEl>
                                        <p:attrNameLst>
                                          <p:attrName>ppt_x</p:attrName>
                                        </p:attrNameLst>
                                      </p:cBhvr>
                                      <p:tavLst>
                                        <p:tav tm="0">
                                          <p:val>
                                            <p:strVal val="#ppt_x"/>
                                          </p:val>
                                        </p:tav>
                                        <p:tav tm="100000">
                                          <p:val>
                                            <p:strVal val="#ppt_x"/>
                                          </p:val>
                                        </p:tav>
                                      </p:tavLst>
                                    </p:anim>
                                    <p:anim calcmode="lin" valueType="num">
                                      <p:cBhvr>
                                        <p:cTn id="77" dur="450" decel="100000" fill="hold"/>
                                        <p:tgtEl>
                                          <p:spTgt spid="51221"/>
                                        </p:tgtEl>
                                        <p:attrNameLst>
                                          <p:attrName>ppt_y</p:attrName>
                                        </p:attrNameLst>
                                      </p:cBhvr>
                                      <p:tavLst>
                                        <p:tav tm="0">
                                          <p:val>
                                            <p:strVal val="#ppt_y+1"/>
                                          </p:val>
                                        </p:tav>
                                        <p:tav tm="100000">
                                          <p:val>
                                            <p:strVal val="#ppt_y-.03"/>
                                          </p:val>
                                        </p:tav>
                                      </p:tavLst>
                                    </p:anim>
                                    <p:anim calcmode="lin" valueType="num">
                                      <p:cBhvr>
                                        <p:cTn id="78" dur="50" accel="100000" fill="hold">
                                          <p:stCondLst>
                                            <p:cond delay="450"/>
                                          </p:stCondLst>
                                        </p:cTn>
                                        <p:tgtEl>
                                          <p:spTgt spid="51221"/>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nodeType="clickEffect">
                                  <p:stCondLst>
                                    <p:cond delay="0"/>
                                  </p:stCondLst>
                                  <p:childTnLst>
                                    <p:set>
                                      <p:cBhvr>
                                        <p:cTn id="82" dur="1" fill="hold">
                                          <p:stCondLst>
                                            <p:cond delay="0"/>
                                          </p:stCondLst>
                                        </p:cTn>
                                        <p:tgtEl>
                                          <p:spTgt spid="51212"/>
                                        </p:tgtEl>
                                        <p:attrNameLst>
                                          <p:attrName>style.visibility</p:attrName>
                                        </p:attrNameLst>
                                      </p:cBhvr>
                                      <p:to>
                                        <p:strVal val="visible"/>
                                      </p:to>
                                    </p:set>
                                    <p:animEffect transition="in" filter="fade">
                                      <p:cBhvr>
                                        <p:cTn id="83" dur="500"/>
                                        <p:tgtEl>
                                          <p:spTgt spid="51212"/>
                                        </p:tgtEl>
                                      </p:cBhvr>
                                    </p:animEffect>
                                    <p:anim calcmode="lin" valueType="num">
                                      <p:cBhvr>
                                        <p:cTn id="84" dur="500" fill="hold"/>
                                        <p:tgtEl>
                                          <p:spTgt spid="51212"/>
                                        </p:tgtEl>
                                        <p:attrNameLst>
                                          <p:attrName>ppt_x</p:attrName>
                                        </p:attrNameLst>
                                      </p:cBhvr>
                                      <p:tavLst>
                                        <p:tav tm="0">
                                          <p:val>
                                            <p:strVal val="#ppt_x"/>
                                          </p:val>
                                        </p:tav>
                                        <p:tav tm="100000">
                                          <p:val>
                                            <p:strVal val="#ppt_x"/>
                                          </p:val>
                                        </p:tav>
                                      </p:tavLst>
                                    </p:anim>
                                    <p:anim calcmode="lin" valueType="num">
                                      <p:cBhvr>
                                        <p:cTn id="85" dur="450" decel="100000" fill="hold"/>
                                        <p:tgtEl>
                                          <p:spTgt spid="51212"/>
                                        </p:tgtEl>
                                        <p:attrNameLst>
                                          <p:attrName>ppt_y</p:attrName>
                                        </p:attrNameLst>
                                      </p:cBhvr>
                                      <p:tavLst>
                                        <p:tav tm="0">
                                          <p:val>
                                            <p:strVal val="#ppt_y+1"/>
                                          </p:val>
                                        </p:tav>
                                        <p:tav tm="100000">
                                          <p:val>
                                            <p:strVal val="#ppt_y-.03"/>
                                          </p:val>
                                        </p:tav>
                                      </p:tavLst>
                                    </p:anim>
                                    <p:anim calcmode="lin" valueType="num">
                                      <p:cBhvr>
                                        <p:cTn id="86" dur="50" accel="100000" fill="hold">
                                          <p:stCondLst>
                                            <p:cond delay="450"/>
                                          </p:stCondLst>
                                        </p:cTn>
                                        <p:tgtEl>
                                          <p:spTgt spid="512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615910" y="1117601"/>
            <a:ext cx="75706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2200" b="1" i="1" smtClean="0">
                <a:solidFill>
                  <a:srgbClr val="5F9127"/>
                </a:solidFill>
              </a:rPr>
              <a:t>10 scénarios le 29 janvier</a:t>
            </a:r>
          </a:p>
          <a:p>
            <a:pPr eaLnBrk="1" hangingPunct="1"/>
            <a:r>
              <a:rPr lang="fr-FR" altLang="fr-FR" sz="2200" b="1" i="1" smtClean="0">
                <a:solidFill>
                  <a:srgbClr val="5F9127"/>
                </a:solidFill>
              </a:rPr>
              <a:t>                              + 10 scénarios le 30 mars…</a:t>
            </a:r>
          </a:p>
        </p:txBody>
      </p:sp>
      <p:sp>
        <p:nvSpPr>
          <p:cNvPr id="4"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Les regroupements</a:t>
            </a:r>
            <a:endParaRPr lang="fr-FR" altLang="fr-FR" sz="3200" b="1" i="1">
              <a:solidFill>
                <a:schemeClr val="bg2"/>
              </a:solidFill>
              <a:latin typeface="Arial Narrow" pitchFamily="34" charset="0"/>
            </a:endParaRPr>
          </a:p>
        </p:txBody>
      </p:sp>
      <p:sp>
        <p:nvSpPr>
          <p:cNvPr id="5" name="Rectangle 3"/>
          <p:cNvSpPr>
            <a:spLocks noChangeArrowheads="1"/>
          </p:cNvSpPr>
          <p:nvPr/>
        </p:nvSpPr>
        <p:spPr bwMode="auto">
          <a:xfrm>
            <a:off x="1452108" y="2325915"/>
            <a:ext cx="7709807"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2600" b="1" i="1" smtClean="0">
                <a:solidFill>
                  <a:srgbClr val="3A5420"/>
                </a:solidFill>
              </a:rPr>
              <a:t>=&gt; Regroupement en cinq familles</a:t>
            </a:r>
          </a:p>
          <a:p>
            <a:pPr eaLnBrk="1" hangingPunct="1"/>
            <a:endParaRPr lang="fr-FR" altLang="fr-FR" sz="1200" b="1" i="1" smtClean="0">
              <a:solidFill>
                <a:srgbClr val="3A5420"/>
              </a:solidFill>
            </a:endParaRPr>
          </a:p>
          <a:p>
            <a:pPr eaLnBrk="1" hangingPunct="1"/>
            <a:r>
              <a:rPr lang="fr-FR" altLang="fr-FR" sz="2600" b="1" i="1" smtClean="0">
                <a:solidFill>
                  <a:srgbClr val="3A5420"/>
                </a:solidFill>
              </a:rPr>
              <a:t>=&gt; Définition de cinq trajectoires différenciées</a:t>
            </a:r>
          </a:p>
          <a:p>
            <a:pPr marL="1200150" lvl="1" indent="-457200" eaLnBrk="1" hangingPunct="1">
              <a:buFont typeface="Arial" panose="020B0604020202020204" pitchFamily="34" charset="0"/>
              <a:buChar char="•"/>
            </a:pPr>
            <a:r>
              <a:rPr lang="fr-FR" altLang="fr-FR" sz="2200" i="1" smtClean="0">
                <a:solidFill>
                  <a:srgbClr val="777777"/>
                </a:solidFill>
              </a:rPr>
              <a:t>Pilotage par le monde économique</a:t>
            </a:r>
          </a:p>
          <a:p>
            <a:pPr marL="1200150" lvl="1" indent="-457200" eaLnBrk="1" hangingPunct="1">
              <a:buFont typeface="Arial" panose="020B0604020202020204" pitchFamily="34" charset="0"/>
              <a:buChar char="•"/>
            </a:pPr>
            <a:r>
              <a:rPr lang="fr-FR" altLang="fr-FR" sz="2200" i="1" smtClean="0">
                <a:solidFill>
                  <a:srgbClr val="777777"/>
                </a:solidFill>
              </a:rPr>
              <a:t>Conflits, suspicions et contrôles</a:t>
            </a:r>
          </a:p>
          <a:p>
            <a:pPr marL="1200150" lvl="1" indent="-457200" eaLnBrk="1" hangingPunct="1">
              <a:buFont typeface="Arial" panose="020B0604020202020204" pitchFamily="34" charset="0"/>
              <a:buChar char="•"/>
            </a:pPr>
            <a:r>
              <a:rPr lang="fr-FR" altLang="fr-FR" sz="2200" i="1" smtClean="0">
                <a:solidFill>
                  <a:srgbClr val="777777"/>
                </a:solidFill>
              </a:rPr>
              <a:t>Instabilités et débrouille</a:t>
            </a:r>
          </a:p>
          <a:p>
            <a:pPr marL="1200150" lvl="1" indent="-457200" eaLnBrk="1" hangingPunct="1">
              <a:buFont typeface="Arial" panose="020B0604020202020204" pitchFamily="34" charset="0"/>
              <a:buChar char="•"/>
            </a:pPr>
            <a:r>
              <a:rPr lang="fr-FR" altLang="fr-FR" sz="2200" i="1" smtClean="0">
                <a:solidFill>
                  <a:srgbClr val="777777"/>
                </a:solidFill>
              </a:rPr>
              <a:t>Réinvestissement dans la connaissance</a:t>
            </a:r>
          </a:p>
          <a:p>
            <a:pPr marL="1200150" lvl="1" indent="-457200" eaLnBrk="1" hangingPunct="1">
              <a:buFont typeface="Arial" panose="020B0604020202020204" pitchFamily="34" charset="0"/>
              <a:buChar char="•"/>
            </a:pPr>
            <a:r>
              <a:rPr lang="fr-FR" altLang="fr-FR" sz="2200" i="1" smtClean="0">
                <a:solidFill>
                  <a:srgbClr val="777777"/>
                </a:solidFill>
              </a:rPr>
              <a:t>Sciences citoyennes</a:t>
            </a:r>
          </a:p>
          <a:p>
            <a:pPr eaLnBrk="1" hangingPunct="1"/>
            <a:endParaRPr lang="fr-FR" altLang="fr-FR" sz="1200" b="1" i="1" smtClean="0">
              <a:solidFill>
                <a:srgbClr val="3A5420"/>
              </a:solidFill>
            </a:endParaRPr>
          </a:p>
          <a:p>
            <a:pPr eaLnBrk="1" hangingPunct="1"/>
            <a:r>
              <a:rPr lang="fr-FR" altLang="fr-FR" sz="2600" b="1" i="1" smtClean="0">
                <a:solidFill>
                  <a:srgbClr val="3A5420"/>
                </a:solidFill>
              </a:rPr>
              <a:t>=&gt; Formulation d’un scénario typique</a:t>
            </a:r>
            <a:br>
              <a:rPr lang="fr-FR" altLang="fr-FR" sz="2600" b="1" i="1" smtClean="0">
                <a:solidFill>
                  <a:srgbClr val="3A5420"/>
                </a:solidFill>
              </a:rPr>
            </a:br>
            <a:r>
              <a:rPr lang="fr-FR" altLang="fr-FR" sz="2600" b="1" i="1" smtClean="0">
                <a:solidFill>
                  <a:srgbClr val="3A5420"/>
                </a:solidFill>
              </a:rPr>
              <a:t>     pour chaque trajectoire </a:t>
            </a:r>
            <a:r>
              <a:rPr lang="fr-FR" altLang="fr-FR" sz="2200" i="1">
                <a:solidFill>
                  <a:srgbClr val="777777"/>
                </a:solidFill>
              </a:rPr>
              <a:t>(+ variantes)</a:t>
            </a:r>
          </a:p>
        </p:txBody>
      </p:sp>
    </p:spTree>
    <p:extLst>
      <p:ext uri="{BB962C8B-B14F-4D97-AF65-F5344CB8AC3E}">
        <p14:creationId xmlns:p14="http://schemas.microsoft.com/office/powerpoint/2010/main" val="2632491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23554"/>
                                        </p:tgtEl>
                                        <p:attrNameLst>
                                          <p:attrName>style.visibility</p:attrName>
                                        </p:attrNameLst>
                                      </p:cBhvr>
                                      <p:to>
                                        <p:strVal val="visible"/>
                                      </p:to>
                                    </p:set>
                                    <p:animEffect transition="in" filter="wipe(left)">
                                      <p:cBhvr>
                                        <p:cTn id="11" dur="500"/>
                                        <p:tgtEl>
                                          <p:spTgt spid="235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Text Box 10"/>
          <p:cNvSpPr txBox="1">
            <a:spLocks noChangeArrowheads="1"/>
          </p:cNvSpPr>
          <p:nvPr/>
        </p:nvSpPr>
        <p:spPr bwMode="auto">
          <a:xfrm>
            <a:off x="1444625" y="239713"/>
            <a:ext cx="7596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buSzPct val="210000"/>
            </a:pPr>
            <a:r>
              <a:rPr lang="fr-FR" altLang="fr-FR" sz="3000" b="1" i="1" spc="-70">
                <a:solidFill>
                  <a:srgbClr val="818080"/>
                </a:solidFill>
                <a:latin typeface="Arial Narrow" pitchFamily="34" charset="0"/>
                <a:cs typeface="Arial" charset="0"/>
              </a:rPr>
              <a:t>Trajectoire « </a:t>
            </a:r>
            <a:r>
              <a:rPr lang="fr-FR" altLang="fr-FR" sz="3000" b="1" i="1" spc="-70" smtClean="0">
                <a:solidFill>
                  <a:srgbClr val="818080"/>
                </a:solidFill>
                <a:latin typeface="Arial Narrow" pitchFamily="34" charset="0"/>
                <a:cs typeface="Arial" charset="0"/>
              </a:rPr>
              <a:t>Pilotage par le monde </a:t>
            </a:r>
            <a:r>
              <a:rPr lang="fr-FR" altLang="fr-FR" sz="3000" b="1" i="1" spc="-70">
                <a:solidFill>
                  <a:srgbClr val="818080"/>
                </a:solidFill>
                <a:latin typeface="Arial Narrow" pitchFamily="34" charset="0"/>
                <a:cs typeface="Arial" charset="0"/>
              </a:rPr>
              <a:t>économique »</a:t>
            </a:r>
          </a:p>
        </p:txBody>
      </p:sp>
      <p:sp>
        <p:nvSpPr>
          <p:cNvPr id="31" name="Text Box 10"/>
          <p:cNvSpPr txBox="1">
            <a:spLocks noChangeArrowheads="1"/>
          </p:cNvSpPr>
          <p:nvPr/>
        </p:nvSpPr>
        <p:spPr bwMode="auto">
          <a:xfrm>
            <a:off x="324924" y="881771"/>
            <a:ext cx="84644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210000"/>
            </a:pPr>
            <a:r>
              <a:rPr lang="fr-FR" i="1"/>
              <a:t>Dans un contexte de compétition globale, le monde économique a pris le contrôle des systèmes de recherche, parce qu’il en est le principal financeur. Les entités de recherche s’inscrivent dans des partenariats forts avec ce monde économique. Des cadres institutionnels et juridiques solides assurent la stabilité de l’ensemble.</a:t>
            </a:r>
            <a:endParaRPr lang="fr-FR" altLang="fr-FR" i="1">
              <a:latin typeface="Arial Narrow" pitchFamily="34" charset="0"/>
            </a:endParaRPr>
          </a:p>
        </p:txBody>
      </p:sp>
      <p:grpSp>
        <p:nvGrpSpPr>
          <p:cNvPr id="4" name="Groupe 3"/>
          <p:cNvGrpSpPr/>
          <p:nvPr/>
        </p:nvGrpSpPr>
        <p:grpSpPr>
          <a:xfrm>
            <a:off x="268941" y="2169518"/>
            <a:ext cx="8659906" cy="4688481"/>
            <a:chOff x="268941" y="2169518"/>
            <a:chExt cx="8659906" cy="4688481"/>
          </a:xfrm>
        </p:grpSpPr>
        <p:grpSp>
          <p:nvGrpSpPr>
            <p:cNvPr id="3" name="Groupe 2"/>
            <p:cNvGrpSpPr/>
            <p:nvPr/>
          </p:nvGrpSpPr>
          <p:grpSpPr>
            <a:xfrm>
              <a:off x="268941" y="2308016"/>
              <a:ext cx="8659906" cy="4549983"/>
              <a:chOff x="269875" y="1258888"/>
              <a:chExt cx="8670925" cy="5260975"/>
            </a:xfrm>
          </p:grpSpPr>
          <p:pic>
            <p:nvPicPr>
              <p:cNvPr id="45061" name="Picture 5" descr="Tableau morpho -V4g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69875" y="1258888"/>
                <a:ext cx="86709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5083175" y="1501775"/>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à coins arrondis 14"/>
              <p:cNvSpPr/>
              <p:nvPr/>
            </p:nvSpPr>
            <p:spPr>
              <a:xfrm>
                <a:off x="5083175" y="1806575"/>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à coins arrondis 15"/>
              <p:cNvSpPr/>
              <p:nvPr/>
            </p:nvSpPr>
            <p:spPr>
              <a:xfrm>
                <a:off x="2668588" y="21034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à coins arrondis 16"/>
              <p:cNvSpPr/>
              <p:nvPr/>
            </p:nvSpPr>
            <p:spPr>
              <a:xfrm>
                <a:off x="7507288" y="2386013"/>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à coins arrondis 17"/>
              <p:cNvSpPr/>
              <p:nvPr/>
            </p:nvSpPr>
            <p:spPr>
              <a:xfrm>
                <a:off x="2668588" y="289718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Rectangle à coins arrondis 18"/>
              <p:cNvSpPr/>
              <p:nvPr/>
            </p:nvSpPr>
            <p:spPr>
              <a:xfrm>
                <a:off x="3875088" y="3186113"/>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Rectangle à coins arrondis 19"/>
              <p:cNvSpPr/>
              <p:nvPr/>
            </p:nvSpPr>
            <p:spPr>
              <a:xfrm>
                <a:off x="6284913" y="34750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Rectangle à coins arrondis 20"/>
              <p:cNvSpPr/>
              <p:nvPr/>
            </p:nvSpPr>
            <p:spPr>
              <a:xfrm>
                <a:off x="5083175" y="3978275"/>
                <a:ext cx="1208088"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Rectangle à coins arrondis 21"/>
              <p:cNvSpPr/>
              <p:nvPr/>
            </p:nvSpPr>
            <p:spPr>
              <a:xfrm>
                <a:off x="2668588" y="3978275"/>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à coins arrondis 22"/>
              <p:cNvSpPr/>
              <p:nvPr/>
            </p:nvSpPr>
            <p:spPr>
              <a:xfrm>
                <a:off x="3875088" y="42751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à coins arrondis 23"/>
              <p:cNvSpPr/>
              <p:nvPr/>
            </p:nvSpPr>
            <p:spPr>
              <a:xfrm>
                <a:off x="6284913" y="50752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Rectangle à coins arrondis 24"/>
              <p:cNvSpPr/>
              <p:nvPr/>
            </p:nvSpPr>
            <p:spPr>
              <a:xfrm>
                <a:off x="2668588" y="53800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à coins arrondis 25"/>
              <p:cNvSpPr/>
              <p:nvPr/>
            </p:nvSpPr>
            <p:spPr>
              <a:xfrm>
                <a:off x="7507288" y="5670550"/>
                <a:ext cx="1209675"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Rectangle à coins arrondis 26"/>
              <p:cNvSpPr/>
              <p:nvPr/>
            </p:nvSpPr>
            <p:spPr>
              <a:xfrm>
                <a:off x="5091113" y="5959475"/>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Rectangle à coins arrondis 28"/>
              <p:cNvSpPr/>
              <p:nvPr/>
            </p:nvSpPr>
            <p:spPr>
              <a:xfrm>
                <a:off x="3875088" y="457358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32" name="Text Box 10"/>
            <p:cNvSpPr txBox="1">
              <a:spLocks noChangeArrowheads="1"/>
            </p:cNvSpPr>
            <p:nvPr/>
          </p:nvSpPr>
          <p:spPr bwMode="auto">
            <a:xfrm>
              <a:off x="399153" y="2169518"/>
              <a:ext cx="3387540" cy="276999"/>
            </a:xfrm>
            <a:prstGeom prst="rect">
              <a:avLst/>
            </a:prstGeom>
            <a:solidFill>
              <a:schemeClr val="bg1">
                <a:lumMod val="75000"/>
              </a:schemeClr>
            </a:solidFill>
            <a:ln>
              <a:solidFill>
                <a:schemeClr val="bg1">
                  <a:lumMod val="50000"/>
                </a:schemeClr>
              </a:solidFill>
            </a:ln>
            <a:effectLs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buSzPct val="210000"/>
              </a:pPr>
              <a:r>
                <a:rPr lang="fr-FR" altLang="fr-FR" b="1" i="1">
                  <a:solidFill>
                    <a:schemeClr val="bg2">
                      <a:lumMod val="75000"/>
                    </a:schemeClr>
                  </a:solidFill>
                  <a:latin typeface="Arial Narrow" pitchFamily="34" charset="0"/>
                </a:rPr>
                <a:t>Scénario </a:t>
              </a:r>
              <a:r>
                <a:rPr lang="fr-FR" altLang="fr-FR" b="1" i="1" smtClean="0">
                  <a:solidFill>
                    <a:schemeClr val="bg2">
                      <a:lumMod val="75000"/>
                    </a:schemeClr>
                  </a:solidFill>
                  <a:latin typeface="Arial Narrow" pitchFamily="34" charset="0"/>
                </a:rPr>
                <a:t>typique de cette trajectoire</a:t>
              </a:r>
              <a:endParaRPr lang="fr-FR" altLang="fr-FR" b="1" i="1">
                <a:solidFill>
                  <a:schemeClr val="bg2">
                    <a:lumMod val="75000"/>
                  </a:schemeClr>
                </a:solidFill>
                <a:latin typeface="Arial Narrow" pitchFamily="34" charset="0"/>
              </a:endParaRPr>
            </a:p>
          </p:txBody>
        </p:sp>
      </p:grpSp>
    </p:spTree>
    <p:extLst>
      <p:ext uri="{BB962C8B-B14F-4D97-AF65-F5344CB8AC3E}">
        <p14:creationId xmlns:p14="http://schemas.microsoft.com/office/powerpoint/2010/main" val="302384785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wipe(left)">
                                      <p:cBhvr>
                                        <p:cTn id="7" dur="500"/>
                                        <p:tgtEl>
                                          <p:spTgt spid="5530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Text Box 10"/>
          <p:cNvSpPr txBox="1">
            <a:spLocks noChangeArrowheads="1"/>
          </p:cNvSpPr>
          <p:nvPr/>
        </p:nvSpPr>
        <p:spPr bwMode="auto">
          <a:xfrm>
            <a:off x="1444625" y="239713"/>
            <a:ext cx="7596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buSzPct val="210000"/>
            </a:pPr>
            <a:r>
              <a:rPr lang="fr-FR" altLang="fr-FR" sz="3000" b="1" i="1">
                <a:solidFill>
                  <a:srgbClr val="818080"/>
                </a:solidFill>
                <a:latin typeface="Arial Narrow" pitchFamily="34" charset="0"/>
                <a:cs typeface="Arial" charset="0"/>
              </a:rPr>
              <a:t>Trajectoire « Conflits, suspicions et contrôles »</a:t>
            </a:r>
          </a:p>
        </p:txBody>
      </p:sp>
      <p:sp>
        <p:nvSpPr>
          <p:cNvPr id="22" name="Text Box 10"/>
          <p:cNvSpPr txBox="1">
            <a:spLocks noChangeArrowheads="1"/>
          </p:cNvSpPr>
          <p:nvPr/>
        </p:nvSpPr>
        <p:spPr bwMode="auto">
          <a:xfrm>
            <a:off x="324924" y="881771"/>
            <a:ext cx="86158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210000"/>
            </a:pPr>
            <a:r>
              <a:rPr lang="fr-FR" i="1" spc="-70" smtClean="0"/>
              <a:t>De </a:t>
            </a:r>
            <a:r>
              <a:rPr lang="fr-FR" i="1" spc="-70"/>
              <a:t>multiples préoccupations peuvent amener les pouvoirs publics à encadrer strictement les activités de recherche, voire à leur fixer des objectifs de production précis. Qu’il s’agisse de tensions géopolitiques, d’urgences sécuritaires, de suspicions citoyennes ou du dérapage de certains travaux, la recherche s’en trouvera contrainte de diverses </a:t>
            </a:r>
            <a:r>
              <a:rPr lang="fr-FR" i="1" spc="-70"/>
              <a:t>manières</a:t>
            </a:r>
            <a:r>
              <a:rPr lang="fr-FR" i="1" spc="-70" smtClean="0"/>
              <a:t>.</a:t>
            </a:r>
            <a:endParaRPr lang="fr-FR" altLang="fr-FR" i="1" spc="-70"/>
          </a:p>
        </p:txBody>
      </p:sp>
      <p:grpSp>
        <p:nvGrpSpPr>
          <p:cNvPr id="4" name="Groupe 3"/>
          <p:cNvGrpSpPr/>
          <p:nvPr/>
        </p:nvGrpSpPr>
        <p:grpSpPr>
          <a:xfrm>
            <a:off x="269875" y="2169518"/>
            <a:ext cx="8670925" cy="4688481"/>
            <a:chOff x="269875" y="2169518"/>
            <a:chExt cx="8670925" cy="4688481"/>
          </a:xfrm>
        </p:grpSpPr>
        <p:grpSp>
          <p:nvGrpSpPr>
            <p:cNvPr id="3" name="Groupe 2"/>
            <p:cNvGrpSpPr/>
            <p:nvPr/>
          </p:nvGrpSpPr>
          <p:grpSpPr>
            <a:xfrm>
              <a:off x="269875" y="2308016"/>
              <a:ext cx="8670925" cy="4549983"/>
              <a:chOff x="269875" y="1258888"/>
              <a:chExt cx="8670925" cy="5260975"/>
            </a:xfrm>
          </p:grpSpPr>
          <p:pic>
            <p:nvPicPr>
              <p:cNvPr id="8195" name="Picture 5" descr="Tableau morpho -V4g -1"/>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69875" y="1258888"/>
                <a:ext cx="86709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3875088" y="1501775"/>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à coins arrondis 14"/>
              <p:cNvSpPr/>
              <p:nvPr/>
            </p:nvSpPr>
            <p:spPr>
              <a:xfrm>
                <a:off x="2668588" y="1806575"/>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à coins arrondis 15"/>
              <p:cNvSpPr/>
              <p:nvPr/>
            </p:nvSpPr>
            <p:spPr>
              <a:xfrm>
                <a:off x="2668588" y="21034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à coins arrondis 16"/>
              <p:cNvSpPr/>
              <p:nvPr/>
            </p:nvSpPr>
            <p:spPr>
              <a:xfrm>
                <a:off x="5091113" y="2386013"/>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à coins arrondis 17"/>
              <p:cNvSpPr/>
              <p:nvPr/>
            </p:nvSpPr>
            <p:spPr>
              <a:xfrm>
                <a:off x="5083175" y="2897188"/>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Rectangle à coins arrondis 18"/>
              <p:cNvSpPr/>
              <p:nvPr/>
            </p:nvSpPr>
            <p:spPr>
              <a:xfrm>
                <a:off x="5083175" y="3186113"/>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Rectangle à coins arrondis 19"/>
              <p:cNvSpPr/>
              <p:nvPr/>
            </p:nvSpPr>
            <p:spPr>
              <a:xfrm>
                <a:off x="2668588" y="34750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Rectangle à coins arrondis 20"/>
              <p:cNvSpPr/>
              <p:nvPr/>
            </p:nvSpPr>
            <p:spPr>
              <a:xfrm>
                <a:off x="5083175" y="3978275"/>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à coins arrondis 22"/>
              <p:cNvSpPr/>
              <p:nvPr/>
            </p:nvSpPr>
            <p:spPr>
              <a:xfrm>
                <a:off x="3875088" y="42751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à coins arrondis 23"/>
              <p:cNvSpPr/>
              <p:nvPr/>
            </p:nvSpPr>
            <p:spPr>
              <a:xfrm>
                <a:off x="6284913" y="5075238"/>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Rectangle à coins arrondis 24"/>
              <p:cNvSpPr/>
              <p:nvPr/>
            </p:nvSpPr>
            <p:spPr>
              <a:xfrm>
                <a:off x="6284913" y="53800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à coins arrondis 25"/>
              <p:cNvSpPr/>
              <p:nvPr/>
            </p:nvSpPr>
            <p:spPr>
              <a:xfrm>
                <a:off x="7507288" y="5670550"/>
                <a:ext cx="1209675"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Rectangle à coins arrondis 26"/>
              <p:cNvSpPr/>
              <p:nvPr/>
            </p:nvSpPr>
            <p:spPr>
              <a:xfrm>
                <a:off x="3876675" y="5959475"/>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Rectangle à coins arrondis 28"/>
              <p:cNvSpPr/>
              <p:nvPr/>
            </p:nvSpPr>
            <p:spPr>
              <a:xfrm>
                <a:off x="5075238" y="4579938"/>
                <a:ext cx="1209675"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Rectangle à coins arrondis 29"/>
              <p:cNvSpPr/>
              <p:nvPr/>
            </p:nvSpPr>
            <p:spPr>
              <a:xfrm>
                <a:off x="5091113" y="5075238"/>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8" name="Text Box 10"/>
            <p:cNvSpPr txBox="1">
              <a:spLocks noChangeArrowheads="1"/>
            </p:cNvSpPr>
            <p:nvPr/>
          </p:nvSpPr>
          <p:spPr bwMode="auto">
            <a:xfrm>
              <a:off x="399153" y="2169518"/>
              <a:ext cx="3387540" cy="276999"/>
            </a:xfrm>
            <a:prstGeom prst="rect">
              <a:avLst/>
            </a:prstGeom>
            <a:solidFill>
              <a:schemeClr val="bg1">
                <a:lumMod val="75000"/>
              </a:schemeClr>
            </a:solidFill>
            <a:ln>
              <a:solidFill>
                <a:schemeClr val="bg1">
                  <a:lumMod val="50000"/>
                </a:schemeClr>
              </a:solidFill>
            </a:ln>
            <a:effectLs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buSzPct val="210000"/>
              </a:pPr>
              <a:r>
                <a:rPr lang="fr-FR" altLang="fr-FR" b="1" i="1">
                  <a:solidFill>
                    <a:schemeClr val="bg2">
                      <a:lumMod val="75000"/>
                    </a:schemeClr>
                  </a:solidFill>
                  <a:latin typeface="Arial Narrow" pitchFamily="34" charset="0"/>
                </a:rPr>
                <a:t>Scénario </a:t>
              </a:r>
              <a:r>
                <a:rPr lang="fr-FR" altLang="fr-FR" b="1" i="1" smtClean="0">
                  <a:solidFill>
                    <a:schemeClr val="bg2">
                      <a:lumMod val="75000"/>
                    </a:schemeClr>
                  </a:solidFill>
                  <a:latin typeface="Arial Narrow" pitchFamily="34" charset="0"/>
                </a:rPr>
                <a:t>typique de cette trajectoire</a:t>
              </a:r>
              <a:endParaRPr lang="fr-FR" altLang="fr-FR" b="1" i="1">
                <a:solidFill>
                  <a:schemeClr val="bg2">
                    <a:lumMod val="75000"/>
                  </a:schemeClr>
                </a:solidFill>
                <a:latin typeface="Arial Narrow" pitchFamily="34" charset="0"/>
              </a:endParaRPr>
            </a:p>
          </p:txBody>
        </p:sp>
      </p:grpSp>
    </p:spTree>
    <p:extLst>
      <p:ext uri="{BB962C8B-B14F-4D97-AF65-F5344CB8AC3E}">
        <p14:creationId xmlns:p14="http://schemas.microsoft.com/office/powerpoint/2010/main" val="13374412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wipe(left)">
                                      <p:cBhvr>
                                        <p:cTn id="7" dur="500"/>
                                        <p:tgtEl>
                                          <p:spTgt spid="5530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Text Box 10"/>
          <p:cNvSpPr txBox="1">
            <a:spLocks noChangeArrowheads="1"/>
          </p:cNvSpPr>
          <p:nvPr/>
        </p:nvSpPr>
        <p:spPr bwMode="auto">
          <a:xfrm>
            <a:off x="1444625" y="239713"/>
            <a:ext cx="7596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buSzPct val="210000"/>
            </a:pPr>
            <a:r>
              <a:rPr lang="fr-FR" altLang="fr-FR" sz="3000" b="1" i="1">
                <a:solidFill>
                  <a:srgbClr val="818080"/>
                </a:solidFill>
                <a:latin typeface="Arial Narrow" pitchFamily="34" charset="0"/>
                <a:cs typeface="Arial" charset="0"/>
              </a:rPr>
              <a:t>Trajectoire « Instabilités et débrouille »</a:t>
            </a:r>
          </a:p>
        </p:txBody>
      </p:sp>
      <p:sp>
        <p:nvSpPr>
          <p:cNvPr id="24" name="Text Box 10"/>
          <p:cNvSpPr txBox="1">
            <a:spLocks noChangeArrowheads="1"/>
          </p:cNvSpPr>
          <p:nvPr/>
        </p:nvSpPr>
        <p:spPr bwMode="auto">
          <a:xfrm>
            <a:off x="324924" y="881771"/>
            <a:ext cx="86158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210000"/>
            </a:pPr>
            <a:r>
              <a:rPr lang="fr-FR" i="1" spc="-70" smtClean="0"/>
              <a:t>Le </a:t>
            </a:r>
            <a:r>
              <a:rPr lang="fr-FR" i="1" spc="-70"/>
              <a:t>monde est une marmite bouillonnante, où les équilibres traditionnels sont bouleversés, tant au plan géopolitique qu’au sein des Etats et dans les espaces sociaux. Le poids des institutions faiblit au Nord, les "Sud" imposent de nouvelles règles, la société civile s’active, de belles opportunités se présentent mais les inégalités croissent dramatiquement.</a:t>
            </a:r>
            <a:endParaRPr lang="fr-FR" altLang="fr-FR" i="1" spc="-70"/>
          </a:p>
        </p:txBody>
      </p:sp>
      <p:grpSp>
        <p:nvGrpSpPr>
          <p:cNvPr id="4" name="Groupe 3"/>
          <p:cNvGrpSpPr/>
          <p:nvPr/>
        </p:nvGrpSpPr>
        <p:grpSpPr>
          <a:xfrm>
            <a:off x="269875" y="2169518"/>
            <a:ext cx="8670925" cy="4688481"/>
            <a:chOff x="269875" y="2169518"/>
            <a:chExt cx="8670925" cy="4688481"/>
          </a:xfrm>
        </p:grpSpPr>
        <p:grpSp>
          <p:nvGrpSpPr>
            <p:cNvPr id="3" name="Groupe 2"/>
            <p:cNvGrpSpPr/>
            <p:nvPr/>
          </p:nvGrpSpPr>
          <p:grpSpPr>
            <a:xfrm>
              <a:off x="269875" y="2306662"/>
              <a:ext cx="8670925" cy="4551337"/>
              <a:chOff x="269875" y="1258888"/>
              <a:chExt cx="8670925" cy="5260975"/>
            </a:xfrm>
          </p:grpSpPr>
          <p:pic>
            <p:nvPicPr>
              <p:cNvPr id="9219" name="Picture 5" descr="Tableau morpho -V4g -1"/>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69875" y="1258888"/>
                <a:ext cx="86709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5083175" y="1501775"/>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à coins arrondis 14"/>
              <p:cNvSpPr/>
              <p:nvPr/>
            </p:nvSpPr>
            <p:spPr>
              <a:xfrm>
                <a:off x="6291263" y="1806575"/>
                <a:ext cx="1209675"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à coins arrondis 15"/>
              <p:cNvSpPr/>
              <p:nvPr/>
            </p:nvSpPr>
            <p:spPr>
              <a:xfrm>
                <a:off x="5083175" y="2103438"/>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à coins arrondis 16"/>
              <p:cNvSpPr/>
              <p:nvPr/>
            </p:nvSpPr>
            <p:spPr>
              <a:xfrm>
                <a:off x="7507288" y="2386013"/>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à coins arrondis 17"/>
              <p:cNvSpPr/>
              <p:nvPr/>
            </p:nvSpPr>
            <p:spPr>
              <a:xfrm>
                <a:off x="2668588" y="289718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Rectangle à coins arrondis 18"/>
              <p:cNvSpPr/>
              <p:nvPr/>
            </p:nvSpPr>
            <p:spPr>
              <a:xfrm>
                <a:off x="7500938" y="3186113"/>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Rectangle à coins arrondis 19"/>
              <p:cNvSpPr/>
              <p:nvPr/>
            </p:nvSpPr>
            <p:spPr>
              <a:xfrm>
                <a:off x="3875088" y="34750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Rectangle à coins arrondis 20"/>
              <p:cNvSpPr/>
              <p:nvPr/>
            </p:nvSpPr>
            <p:spPr>
              <a:xfrm>
                <a:off x="5083175" y="4275138"/>
                <a:ext cx="1208088"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Rectangle à coins arrondis 21"/>
              <p:cNvSpPr/>
              <p:nvPr/>
            </p:nvSpPr>
            <p:spPr>
              <a:xfrm>
                <a:off x="2668588" y="4275138"/>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à coins arrondis 22"/>
              <p:cNvSpPr/>
              <p:nvPr/>
            </p:nvSpPr>
            <p:spPr>
              <a:xfrm>
                <a:off x="2668588" y="3978275"/>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Rectangle à coins arrondis 24"/>
              <p:cNvSpPr/>
              <p:nvPr/>
            </p:nvSpPr>
            <p:spPr>
              <a:xfrm>
                <a:off x="2668588" y="53800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à coins arrondis 25"/>
              <p:cNvSpPr/>
              <p:nvPr/>
            </p:nvSpPr>
            <p:spPr>
              <a:xfrm>
                <a:off x="5091113" y="5670550"/>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Rectangle à coins arrondis 28"/>
              <p:cNvSpPr/>
              <p:nvPr/>
            </p:nvSpPr>
            <p:spPr>
              <a:xfrm>
                <a:off x="3875088" y="5075238"/>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Rectangle à coins arrondis 29"/>
              <p:cNvSpPr/>
              <p:nvPr/>
            </p:nvSpPr>
            <p:spPr>
              <a:xfrm>
                <a:off x="6291263" y="5075238"/>
                <a:ext cx="1209675"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1" name="Rectangle à coins arrondis 30"/>
              <p:cNvSpPr/>
              <p:nvPr/>
            </p:nvSpPr>
            <p:spPr>
              <a:xfrm>
                <a:off x="5091113" y="5961063"/>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Rectangle à coins arrondis 31"/>
              <p:cNvSpPr/>
              <p:nvPr/>
            </p:nvSpPr>
            <p:spPr>
              <a:xfrm>
                <a:off x="6291263" y="5961063"/>
                <a:ext cx="1209675"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 name="Rectangle à coins arrondis 32"/>
              <p:cNvSpPr/>
              <p:nvPr/>
            </p:nvSpPr>
            <p:spPr>
              <a:xfrm>
                <a:off x="6291263" y="4579938"/>
                <a:ext cx="1209675"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7" name="Text Box 10"/>
            <p:cNvSpPr txBox="1">
              <a:spLocks noChangeArrowheads="1"/>
            </p:cNvSpPr>
            <p:nvPr/>
          </p:nvSpPr>
          <p:spPr bwMode="auto">
            <a:xfrm>
              <a:off x="399153" y="2169518"/>
              <a:ext cx="3387540" cy="276999"/>
            </a:xfrm>
            <a:prstGeom prst="rect">
              <a:avLst/>
            </a:prstGeom>
            <a:solidFill>
              <a:schemeClr val="bg1">
                <a:lumMod val="75000"/>
              </a:schemeClr>
            </a:solidFill>
            <a:ln>
              <a:solidFill>
                <a:schemeClr val="bg1">
                  <a:lumMod val="50000"/>
                </a:schemeClr>
              </a:solidFill>
            </a:ln>
            <a:effectLs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buSzPct val="210000"/>
              </a:pPr>
              <a:r>
                <a:rPr lang="fr-FR" altLang="fr-FR" b="1" i="1">
                  <a:solidFill>
                    <a:schemeClr val="bg2">
                      <a:lumMod val="75000"/>
                    </a:schemeClr>
                  </a:solidFill>
                  <a:latin typeface="Arial Narrow" pitchFamily="34" charset="0"/>
                </a:rPr>
                <a:t>Scénario </a:t>
              </a:r>
              <a:r>
                <a:rPr lang="fr-FR" altLang="fr-FR" b="1" i="1" smtClean="0">
                  <a:solidFill>
                    <a:schemeClr val="bg2">
                      <a:lumMod val="75000"/>
                    </a:schemeClr>
                  </a:solidFill>
                  <a:latin typeface="Arial Narrow" pitchFamily="34" charset="0"/>
                </a:rPr>
                <a:t>typique de cette trajectoire</a:t>
              </a:r>
              <a:endParaRPr lang="fr-FR" altLang="fr-FR" b="1" i="1">
                <a:solidFill>
                  <a:schemeClr val="bg2">
                    <a:lumMod val="75000"/>
                  </a:schemeClr>
                </a:solidFill>
                <a:latin typeface="Arial Narrow" pitchFamily="34" charset="0"/>
              </a:endParaRPr>
            </a:p>
          </p:txBody>
        </p:sp>
      </p:grpSp>
    </p:spTree>
    <p:extLst>
      <p:ext uri="{BB962C8B-B14F-4D97-AF65-F5344CB8AC3E}">
        <p14:creationId xmlns:p14="http://schemas.microsoft.com/office/powerpoint/2010/main" val="6255594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wipe(left)">
                                      <p:cBhvr>
                                        <p:cTn id="7" dur="500"/>
                                        <p:tgtEl>
                                          <p:spTgt spid="5530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Text Box 10"/>
          <p:cNvSpPr txBox="1">
            <a:spLocks noChangeArrowheads="1"/>
          </p:cNvSpPr>
          <p:nvPr/>
        </p:nvSpPr>
        <p:spPr bwMode="auto">
          <a:xfrm>
            <a:off x="1193800" y="239713"/>
            <a:ext cx="78470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buSzPct val="210000"/>
            </a:pPr>
            <a:r>
              <a:rPr lang="fr-FR" altLang="fr-FR" sz="3000" b="1" i="1" spc="-130">
                <a:solidFill>
                  <a:srgbClr val="818080"/>
                </a:solidFill>
                <a:latin typeface="Arial Narrow" pitchFamily="34" charset="0"/>
                <a:cs typeface="Arial" charset="0"/>
              </a:rPr>
              <a:t>Trajectoire </a:t>
            </a:r>
            <a:r>
              <a:rPr lang="fr-FR" altLang="fr-FR" sz="3000" b="1" i="1" spc="-130" smtClean="0">
                <a:solidFill>
                  <a:srgbClr val="818080"/>
                </a:solidFill>
                <a:latin typeface="Arial Narrow" pitchFamily="34" charset="0"/>
                <a:cs typeface="Arial" charset="0"/>
              </a:rPr>
              <a:t>«Réinvestissement dans </a:t>
            </a:r>
            <a:r>
              <a:rPr lang="fr-FR" altLang="fr-FR" sz="3000" b="1" i="1" spc="-130">
                <a:solidFill>
                  <a:srgbClr val="818080"/>
                </a:solidFill>
                <a:latin typeface="Arial Narrow" pitchFamily="34" charset="0"/>
                <a:cs typeface="Arial" charset="0"/>
              </a:rPr>
              <a:t>la </a:t>
            </a:r>
            <a:r>
              <a:rPr lang="fr-FR" altLang="fr-FR" sz="3000" b="1" i="1" spc="-130" smtClean="0">
                <a:solidFill>
                  <a:srgbClr val="818080"/>
                </a:solidFill>
                <a:latin typeface="Arial Narrow" pitchFamily="34" charset="0"/>
                <a:cs typeface="Arial" charset="0"/>
              </a:rPr>
              <a:t>connaissance»</a:t>
            </a:r>
            <a:endParaRPr lang="fr-FR" altLang="fr-FR" sz="3000" b="1" i="1" spc="-130">
              <a:solidFill>
                <a:srgbClr val="818080"/>
              </a:solidFill>
              <a:latin typeface="Arial Narrow" pitchFamily="34" charset="0"/>
              <a:cs typeface="Arial" charset="0"/>
            </a:endParaRPr>
          </a:p>
        </p:txBody>
      </p:sp>
      <p:sp>
        <p:nvSpPr>
          <p:cNvPr id="21" name="Text Box 10"/>
          <p:cNvSpPr txBox="1">
            <a:spLocks noChangeArrowheads="1"/>
          </p:cNvSpPr>
          <p:nvPr/>
        </p:nvSpPr>
        <p:spPr bwMode="auto">
          <a:xfrm>
            <a:off x="324924" y="892529"/>
            <a:ext cx="86158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210000"/>
            </a:pPr>
            <a:r>
              <a:rPr lang="fr-FR" i="1" spc="-50" smtClean="0"/>
              <a:t>Des </a:t>
            </a:r>
            <a:r>
              <a:rPr lang="fr-FR" i="1" spc="-50"/>
              <a:t>attentes très fortes sont placées dans la recherche, pour relever les </a:t>
            </a:r>
            <a:r>
              <a:rPr lang="fr-FR" i="1" spc="-50"/>
              <a:t>défis </a:t>
            </a:r>
            <a:r>
              <a:rPr lang="fr-FR" i="1" spc="-50" smtClean="0"/>
              <a:t>considéra-bles </a:t>
            </a:r>
            <a:r>
              <a:rPr lang="fr-FR" i="1" spc="-50"/>
              <a:t>auxquels l’humanité doit faire face. Une coordination mondiale s’est mise en place pour permettre à la science de se développer dans les meilleures conditions. </a:t>
            </a:r>
            <a:r>
              <a:rPr lang="fr-FR" i="1" spc="-50"/>
              <a:t>Des </a:t>
            </a:r>
            <a:r>
              <a:rPr lang="fr-FR" i="1" spc="-50" smtClean="0"/>
              <a:t>finan-cements </a:t>
            </a:r>
            <a:r>
              <a:rPr lang="fr-FR" i="1" spc="-50"/>
              <a:t>conséquents vont à la recherche, qui s’épanouit dans un climat de confiance.</a:t>
            </a:r>
            <a:endParaRPr lang="fr-FR" altLang="fr-FR" i="1" spc="-50"/>
          </a:p>
        </p:txBody>
      </p:sp>
      <p:grpSp>
        <p:nvGrpSpPr>
          <p:cNvPr id="4" name="Groupe 3"/>
          <p:cNvGrpSpPr/>
          <p:nvPr/>
        </p:nvGrpSpPr>
        <p:grpSpPr>
          <a:xfrm>
            <a:off x="269875" y="2169518"/>
            <a:ext cx="8670925" cy="4688481"/>
            <a:chOff x="269875" y="2169518"/>
            <a:chExt cx="8670925" cy="4688481"/>
          </a:xfrm>
        </p:grpSpPr>
        <p:grpSp>
          <p:nvGrpSpPr>
            <p:cNvPr id="3" name="Groupe 2"/>
            <p:cNvGrpSpPr/>
            <p:nvPr/>
          </p:nvGrpSpPr>
          <p:grpSpPr>
            <a:xfrm>
              <a:off x="269875" y="2308016"/>
              <a:ext cx="8670925" cy="4549983"/>
              <a:chOff x="269875" y="1258888"/>
              <a:chExt cx="8670925" cy="5260975"/>
            </a:xfrm>
          </p:grpSpPr>
          <p:pic>
            <p:nvPicPr>
              <p:cNvPr id="10243" name="Picture 5" descr="Tableau morpho -V4g -1"/>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69875" y="1258888"/>
                <a:ext cx="86709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2668588" y="1501775"/>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à coins arrondis 14"/>
              <p:cNvSpPr/>
              <p:nvPr/>
            </p:nvSpPr>
            <p:spPr>
              <a:xfrm>
                <a:off x="3875088" y="1806575"/>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à coins arrondis 15"/>
              <p:cNvSpPr/>
              <p:nvPr/>
            </p:nvSpPr>
            <p:spPr>
              <a:xfrm>
                <a:off x="3878263" y="21034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à coins arrondis 16"/>
              <p:cNvSpPr/>
              <p:nvPr/>
            </p:nvSpPr>
            <p:spPr>
              <a:xfrm>
                <a:off x="6299200" y="2386013"/>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à coins arrondis 17"/>
              <p:cNvSpPr/>
              <p:nvPr/>
            </p:nvSpPr>
            <p:spPr>
              <a:xfrm>
                <a:off x="3883025" y="2897188"/>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Rectangle à coins arrondis 18"/>
              <p:cNvSpPr/>
              <p:nvPr/>
            </p:nvSpPr>
            <p:spPr>
              <a:xfrm>
                <a:off x="2674938" y="3186113"/>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Rectangle à coins arrondis 19"/>
              <p:cNvSpPr/>
              <p:nvPr/>
            </p:nvSpPr>
            <p:spPr>
              <a:xfrm>
                <a:off x="5091113" y="34750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à coins arrondis 22"/>
              <p:cNvSpPr/>
              <p:nvPr/>
            </p:nvSpPr>
            <p:spPr>
              <a:xfrm>
                <a:off x="2674938" y="42751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à coins arrondis 23"/>
              <p:cNvSpPr/>
              <p:nvPr/>
            </p:nvSpPr>
            <p:spPr>
              <a:xfrm>
                <a:off x="2674938" y="50752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Rectangle à coins arrondis 24"/>
              <p:cNvSpPr/>
              <p:nvPr/>
            </p:nvSpPr>
            <p:spPr>
              <a:xfrm>
                <a:off x="3883025" y="5380038"/>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à coins arrondis 25"/>
              <p:cNvSpPr/>
              <p:nvPr/>
            </p:nvSpPr>
            <p:spPr>
              <a:xfrm>
                <a:off x="6299200" y="5670550"/>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Rectangle à coins arrondis 26"/>
              <p:cNvSpPr/>
              <p:nvPr/>
            </p:nvSpPr>
            <p:spPr>
              <a:xfrm>
                <a:off x="6291263" y="5959475"/>
                <a:ext cx="1209675"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Rectangle à coins arrondis 28"/>
              <p:cNvSpPr/>
              <p:nvPr/>
            </p:nvSpPr>
            <p:spPr>
              <a:xfrm>
                <a:off x="3875088" y="39703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Rectangle à coins arrondis 29"/>
              <p:cNvSpPr/>
              <p:nvPr/>
            </p:nvSpPr>
            <p:spPr>
              <a:xfrm>
                <a:off x="7493000" y="4579938"/>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2" name="Text Box 10"/>
            <p:cNvSpPr txBox="1">
              <a:spLocks noChangeArrowheads="1"/>
            </p:cNvSpPr>
            <p:nvPr/>
          </p:nvSpPr>
          <p:spPr bwMode="auto">
            <a:xfrm>
              <a:off x="399153" y="2169518"/>
              <a:ext cx="3387540" cy="276999"/>
            </a:xfrm>
            <a:prstGeom prst="rect">
              <a:avLst/>
            </a:prstGeom>
            <a:solidFill>
              <a:schemeClr val="bg1">
                <a:lumMod val="75000"/>
              </a:schemeClr>
            </a:solidFill>
            <a:ln>
              <a:solidFill>
                <a:schemeClr val="bg1">
                  <a:lumMod val="50000"/>
                </a:schemeClr>
              </a:solidFill>
            </a:ln>
            <a:effectLs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buSzPct val="210000"/>
              </a:pPr>
              <a:r>
                <a:rPr lang="fr-FR" altLang="fr-FR" b="1" i="1">
                  <a:solidFill>
                    <a:schemeClr val="bg2">
                      <a:lumMod val="75000"/>
                    </a:schemeClr>
                  </a:solidFill>
                  <a:latin typeface="Arial Narrow" pitchFamily="34" charset="0"/>
                </a:rPr>
                <a:t>Scénario </a:t>
              </a:r>
              <a:r>
                <a:rPr lang="fr-FR" altLang="fr-FR" b="1" i="1" smtClean="0">
                  <a:solidFill>
                    <a:schemeClr val="bg2">
                      <a:lumMod val="75000"/>
                    </a:schemeClr>
                  </a:solidFill>
                  <a:latin typeface="Arial Narrow" pitchFamily="34" charset="0"/>
                </a:rPr>
                <a:t>typique de cette trajectoire</a:t>
              </a:r>
              <a:endParaRPr lang="fr-FR" altLang="fr-FR" b="1" i="1">
                <a:solidFill>
                  <a:schemeClr val="bg2">
                    <a:lumMod val="75000"/>
                  </a:schemeClr>
                </a:solidFill>
                <a:latin typeface="Arial Narrow" pitchFamily="34" charset="0"/>
              </a:endParaRPr>
            </a:p>
          </p:txBody>
        </p:sp>
      </p:grpSp>
    </p:spTree>
    <p:extLst>
      <p:ext uri="{BB962C8B-B14F-4D97-AF65-F5344CB8AC3E}">
        <p14:creationId xmlns:p14="http://schemas.microsoft.com/office/powerpoint/2010/main" val="139826120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wipe(left)">
                                      <p:cBhvr>
                                        <p:cTn id="7" dur="500"/>
                                        <p:tgtEl>
                                          <p:spTgt spid="5530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Text Box 10"/>
          <p:cNvSpPr txBox="1">
            <a:spLocks noChangeArrowheads="1"/>
          </p:cNvSpPr>
          <p:nvPr/>
        </p:nvSpPr>
        <p:spPr bwMode="auto">
          <a:xfrm>
            <a:off x="1444625" y="239713"/>
            <a:ext cx="7596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buSzPct val="210000"/>
            </a:pPr>
            <a:r>
              <a:rPr lang="fr-FR" altLang="fr-FR" sz="3000" b="1" i="1">
                <a:solidFill>
                  <a:srgbClr val="818080"/>
                </a:solidFill>
                <a:latin typeface="Arial Narrow" pitchFamily="34" charset="0"/>
                <a:cs typeface="Arial" charset="0"/>
              </a:rPr>
              <a:t>Trajectoire « </a:t>
            </a:r>
            <a:r>
              <a:rPr lang="fr-FR" altLang="fr-FR" sz="3000" b="1" i="1" smtClean="0">
                <a:solidFill>
                  <a:srgbClr val="818080"/>
                </a:solidFill>
                <a:latin typeface="Arial Narrow" pitchFamily="34" charset="0"/>
                <a:cs typeface="Arial" charset="0"/>
              </a:rPr>
              <a:t>Sciences citoyennes</a:t>
            </a:r>
            <a:r>
              <a:rPr lang="fr-FR" altLang="fr-FR" sz="3000" b="1" i="1">
                <a:solidFill>
                  <a:srgbClr val="818080"/>
                </a:solidFill>
                <a:latin typeface="Arial Narrow" pitchFamily="34" charset="0"/>
                <a:cs typeface="Arial" charset="0"/>
              </a:rPr>
              <a:t> »</a:t>
            </a:r>
          </a:p>
        </p:txBody>
      </p:sp>
      <p:sp>
        <p:nvSpPr>
          <p:cNvPr id="24" name="Text Box 10"/>
          <p:cNvSpPr txBox="1">
            <a:spLocks noChangeArrowheads="1"/>
          </p:cNvSpPr>
          <p:nvPr/>
        </p:nvSpPr>
        <p:spPr bwMode="auto">
          <a:xfrm>
            <a:off x="324924" y="881771"/>
            <a:ext cx="86158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210000"/>
            </a:pPr>
            <a:r>
              <a:rPr lang="fr-FR" i="1" spc="-100" smtClean="0"/>
              <a:t>Que </a:t>
            </a:r>
            <a:r>
              <a:rPr lang="fr-FR" i="1" spc="-100"/>
              <a:t>le chercheur agisse pour la société ou que le citoyen aille à la science, la recherche est devenue le lieu d’expression des aspirations ou du militantisme des individus. Les interactions directes entre science et société sont permises – voire facilitées – par le système institutionnel, qui y voit un moyen d’accélérer à moindre coût la résolution de problèmes de société</a:t>
            </a:r>
            <a:r>
              <a:rPr lang="fr-FR" i="1" spc="-100"/>
              <a:t>.</a:t>
            </a:r>
            <a:endParaRPr lang="fr-FR" altLang="fr-FR" i="1" spc="-100"/>
          </a:p>
        </p:txBody>
      </p:sp>
      <p:grpSp>
        <p:nvGrpSpPr>
          <p:cNvPr id="4" name="Groupe 3"/>
          <p:cNvGrpSpPr/>
          <p:nvPr/>
        </p:nvGrpSpPr>
        <p:grpSpPr>
          <a:xfrm>
            <a:off x="269875" y="2169518"/>
            <a:ext cx="8670925" cy="4688481"/>
            <a:chOff x="269875" y="2169518"/>
            <a:chExt cx="8670925" cy="4688481"/>
          </a:xfrm>
        </p:grpSpPr>
        <p:grpSp>
          <p:nvGrpSpPr>
            <p:cNvPr id="3" name="Groupe 2"/>
            <p:cNvGrpSpPr/>
            <p:nvPr/>
          </p:nvGrpSpPr>
          <p:grpSpPr>
            <a:xfrm>
              <a:off x="269875" y="2308016"/>
              <a:ext cx="8670925" cy="4549983"/>
              <a:chOff x="269875" y="1258888"/>
              <a:chExt cx="8670925" cy="5260975"/>
            </a:xfrm>
          </p:grpSpPr>
          <p:pic>
            <p:nvPicPr>
              <p:cNvPr id="11267" name="Picture 5" descr="Tableau morpho -V4g -1"/>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69875" y="1258888"/>
                <a:ext cx="86709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2668588" y="1501775"/>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à coins arrondis 14"/>
              <p:cNvSpPr/>
              <p:nvPr/>
            </p:nvSpPr>
            <p:spPr>
              <a:xfrm>
                <a:off x="3875088" y="1806575"/>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à coins arrondis 15"/>
              <p:cNvSpPr/>
              <p:nvPr/>
            </p:nvSpPr>
            <p:spPr>
              <a:xfrm>
                <a:off x="3875088" y="21034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à coins arrondis 16"/>
              <p:cNvSpPr/>
              <p:nvPr/>
            </p:nvSpPr>
            <p:spPr>
              <a:xfrm>
                <a:off x="3875088" y="2386013"/>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à coins arrondis 17"/>
              <p:cNvSpPr/>
              <p:nvPr/>
            </p:nvSpPr>
            <p:spPr>
              <a:xfrm>
                <a:off x="5075238" y="2897188"/>
                <a:ext cx="1209675"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Rectangle à coins arrondis 18"/>
              <p:cNvSpPr/>
              <p:nvPr/>
            </p:nvSpPr>
            <p:spPr>
              <a:xfrm>
                <a:off x="5091113" y="3186113"/>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Rectangle à coins arrondis 19"/>
              <p:cNvSpPr/>
              <p:nvPr/>
            </p:nvSpPr>
            <p:spPr>
              <a:xfrm>
                <a:off x="5091113" y="34750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Rectangle à coins arrondis 20"/>
              <p:cNvSpPr/>
              <p:nvPr/>
            </p:nvSpPr>
            <p:spPr>
              <a:xfrm>
                <a:off x="6284913" y="4579938"/>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Rectangle à coins arrondis 21"/>
              <p:cNvSpPr/>
              <p:nvPr/>
            </p:nvSpPr>
            <p:spPr>
              <a:xfrm>
                <a:off x="5083175" y="4579938"/>
                <a:ext cx="1208088"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à coins arrondis 22"/>
              <p:cNvSpPr/>
              <p:nvPr/>
            </p:nvSpPr>
            <p:spPr>
              <a:xfrm>
                <a:off x="2668588" y="4275138"/>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à coins arrondis 25"/>
              <p:cNvSpPr/>
              <p:nvPr/>
            </p:nvSpPr>
            <p:spPr>
              <a:xfrm>
                <a:off x="2674938" y="5670550"/>
                <a:ext cx="1208087"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Rectangle à coins arrondis 28"/>
              <p:cNvSpPr/>
              <p:nvPr/>
            </p:nvSpPr>
            <p:spPr>
              <a:xfrm>
                <a:off x="3876675" y="3970338"/>
                <a:ext cx="1208088" cy="304800"/>
              </a:xfrm>
              <a:prstGeom prst="roundRect">
                <a:avLst>
                  <a:gd name="adj" fmla="val 22916"/>
                </a:avLst>
              </a:prstGeom>
              <a:solidFill>
                <a:srgbClr val="C00000">
                  <a:alpha val="1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Rectangle à coins arrondis 29"/>
              <p:cNvSpPr/>
              <p:nvPr/>
            </p:nvSpPr>
            <p:spPr>
              <a:xfrm>
                <a:off x="6284913" y="5075238"/>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1" name="Rectangle à coins arrondis 30"/>
              <p:cNvSpPr/>
              <p:nvPr/>
            </p:nvSpPr>
            <p:spPr>
              <a:xfrm>
                <a:off x="3875088" y="5075238"/>
                <a:ext cx="1208087"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Rectangle à coins arrondis 31"/>
              <p:cNvSpPr/>
              <p:nvPr/>
            </p:nvSpPr>
            <p:spPr>
              <a:xfrm>
                <a:off x="5083175" y="5365750"/>
                <a:ext cx="1208088"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 name="Rectangle à coins arrondis 32"/>
              <p:cNvSpPr/>
              <p:nvPr/>
            </p:nvSpPr>
            <p:spPr>
              <a:xfrm>
                <a:off x="2667000" y="5365750"/>
                <a:ext cx="1208088"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 name="Rectangle à coins arrondis 33"/>
              <p:cNvSpPr/>
              <p:nvPr/>
            </p:nvSpPr>
            <p:spPr>
              <a:xfrm>
                <a:off x="6291263" y="5959475"/>
                <a:ext cx="1209675"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5" name="Rectangle à coins arrondis 34"/>
              <p:cNvSpPr/>
              <p:nvPr/>
            </p:nvSpPr>
            <p:spPr>
              <a:xfrm>
                <a:off x="2667000" y="5959475"/>
                <a:ext cx="1208088" cy="304800"/>
              </a:xfrm>
              <a:prstGeom prst="roundRect">
                <a:avLst>
                  <a:gd name="adj" fmla="val 22916"/>
                </a:avLst>
              </a:prstGeom>
              <a:solidFill>
                <a:srgbClr val="C00000">
                  <a:alpha val="1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5" name="Text Box 10"/>
            <p:cNvSpPr txBox="1">
              <a:spLocks noChangeArrowheads="1"/>
            </p:cNvSpPr>
            <p:nvPr/>
          </p:nvSpPr>
          <p:spPr bwMode="auto">
            <a:xfrm>
              <a:off x="399153" y="2169518"/>
              <a:ext cx="3387540" cy="276999"/>
            </a:xfrm>
            <a:prstGeom prst="rect">
              <a:avLst/>
            </a:prstGeom>
            <a:solidFill>
              <a:schemeClr val="bg1">
                <a:lumMod val="75000"/>
              </a:schemeClr>
            </a:solidFill>
            <a:ln>
              <a:solidFill>
                <a:schemeClr val="bg1">
                  <a:lumMod val="50000"/>
                </a:schemeClr>
              </a:solidFill>
            </a:ln>
            <a:effectLs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buSzPct val="210000"/>
              </a:pPr>
              <a:r>
                <a:rPr lang="fr-FR" altLang="fr-FR" b="1" i="1">
                  <a:solidFill>
                    <a:schemeClr val="bg2">
                      <a:lumMod val="75000"/>
                    </a:schemeClr>
                  </a:solidFill>
                  <a:latin typeface="Arial Narrow" pitchFamily="34" charset="0"/>
                </a:rPr>
                <a:t>Scénario </a:t>
              </a:r>
              <a:r>
                <a:rPr lang="fr-FR" altLang="fr-FR" b="1" i="1" smtClean="0">
                  <a:solidFill>
                    <a:schemeClr val="bg2">
                      <a:lumMod val="75000"/>
                    </a:schemeClr>
                  </a:solidFill>
                  <a:latin typeface="Arial Narrow" pitchFamily="34" charset="0"/>
                </a:rPr>
                <a:t>typique de cette trajectoire</a:t>
              </a:r>
              <a:endParaRPr lang="fr-FR" altLang="fr-FR" b="1" i="1">
                <a:solidFill>
                  <a:schemeClr val="bg2">
                    <a:lumMod val="75000"/>
                  </a:schemeClr>
                </a:solidFill>
                <a:latin typeface="Arial Narrow" pitchFamily="34" charset="0"/>
              </a:endParaRPr>
            </a:p>
          </p:txBody>
        </p:sp>
      </p:grpSp>
    </p:spTree>
    <p:extLst>
      <p:ext uri="{BB962C8B-B14F-4D97-AF65-F5344CB8AC3E}">
        <p14:creationId xmlns:p14="http://schemas.microsoft.com/office/powerpoint/2010/main" val="22259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wipe(left)">
                                      <p:cBhvr>
                                        <p:cTn id="7" dur="500"/>
                                        <p:tgtEl>
                                          <p:spTgt spid="5530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781050" y="1489336"/>
            <a:ext cx="776287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2800" b="1" i="1" u="sng" smtClean="0">
                <a:solidFill>
                  <a:srgbClr val="3A5420"/>
                </a:solidFill>
              </a:rPr>
              <a:t>Second temps </a:t>
            </a:r>
            <a:r>
              <a:rPr lang="fr-FR" altLang="fr-FR" sz="2800" b="1" i="1" u="sng">
                <a:solidFill>
                  <a:srgbClr val="3A5420"/>
                </a:solidFill>
              </a:rPr>
              <a:t>d’arrêt</a:t>
            </a:r>
            <a:r>
              <a:rPr lang="fr-FR" altLang="fr-FR" sz="2800" b="1" i="1">
                <a:solidFill>
                  <a:srgbClr val="3A5420"/>
                </a:solidFill>
              </a:rPr>
              <a:t/>
            </a:r>
            <a:br>
              <a:rPr lang="fr-FR" altLang="fr-FR" sz="2800" b="1" i="1">
                <a:solidFill>
                  <a:srgbClr val="3A5420"/>
                </a:solidFill>
              </a:rPr>
            </a:br>
            <a:endParaRPr lang="fr-FR" altLang="fr-FR" sz="2800" b="1" i="1">
              <a:solidFill>
                <a:srgbClr val="3A5420"/>
              </a:solidFill>
            </a:endParaRPr>
          </a:p>
          <a:p>
            <a:pPr eaLnBrk="1" hangingPunct="1"/>
            <a:r>
              <a:rPr lang="fr-FR" altLang="fr-FR" sz="2800" b="1" i="1" smtClean="0">
                <a:solidFill>
                  <a:srgbClr val="3A5420"/>
                </a:solidFill>
              </a:rPr>
              <a:t>10 </a:t>
            </a:r>
            <a:r>
              <a:rPr lang="fr-FR" altLang="fr-FR" sz="2800" b="1" i="1">
                <a:solidFill>
                  <a:srgbClr val="3A5420"/>
                </a:solidFill>
              </a:rPr>
              <a:t>minutes pour des réactions rapides sur : </a:t>
            </a:r>
          </a:p>
          <a:p>
            <a:pPr eaLnBrk="1" hangingPunct="1"/>
            <a:endParaRPr lang="fr-FR" altLang="fr-FR" sz="2800" b="1" i="1" smtClean="0">
              <a:solidFill>
                <a:srgbClr val="3A5420"/>
              </a:solidFill>
            </a:endParaRP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l’élaboration </a:t>
            </a:r>
            <a:r>
              <a:rPr lang="fr-FR" altLang="fr-FR" sz="2000" b="1" i="1">
                <a:solidFill>
                  <a:srgbClr val="5F9127"/>
                </a:solidFill>
              </a:rPr>
              <a:t>de l’arborescence des facteurs influant sur le métier de chercheur</a:t>
            </a: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les </a:t>
            </a:r>
            <a:r>
              <a:rPr lang="fr-FR" altLang="fr-FR" sz="2000" b="1" i="1">
                <a:solidFill>
                  <a:srgbClr val="5F9127"/>
                </a:solidFill>
              </a:rPr>
              <a:t>14 variables et l’exploration de l’éventail de leurs évolutions possibles</a:t>
            </a: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la </a:t>
            </a:r>
            <a:r>
              <a:rPr lang="fr-FR" altLang="fr-FR" sz="2000" b="1" i="1">
                <a:solidFill>
                  <a:srgbClr val="5F9127"/>
                </a:solidFill>
              </a:rPr>
              <a:t>production de scénarios</a:t>
            </a:r>
          </a:p>
          <a:p>
            <a:pPr marL="342900" indent="-342900" eaLnBrk="1" hangingPunct="1">
              <a:spcBef>
                <a:spcPts val="0"/>
              </a:spcBef>
              <a:spcAft>
                <a:spcPts val="1800"/>
              </a:spcAft>
              <a:buFont typeface="Arial" panose="020B0604020202020204" pitchFamily="34" charset="0"/>
              <a:buChar char="•"/>
            </a:pPr>
            <a:r>
              <a:rPr lang="fr-FR" altLang="fr-FR" sz="2000" b="1" i="1" smtClean="0">
                <a:solidFill>
                  <a:srgbClr val="5F9127"/>
                </a:solidFill>
              </a:rPr>
              <a:t>le </a:t>
            </a:r>
            <a:r>
              <a:rPr lang="fr-FR" altLang="fr-FR" sz="2000" b="1" i="1" smtClean="0">
                <a:solidFill>
                  <a:srgbClr val="5F9127"/>
                </a:solidFill>
              </a:rPr>
              <a:t>regroupement </a:t>
            </a:r>
            <a:r>
              <a:rPr lang="fr-FR" altLang="fr-FR" sz="2000" b="1" i="1">
                <a:solidFill>
                  <a:srgbClr val="5F9127"/>
                </a:solidFill>
              </a:rPr>
              <a:t>en cinq grandes trajectoires différenciées </a:t>
            </a:r>
          </a:p>
          <a:p>
            <a:pPr algn="ctr" eaLnBrk="1" hangingPunct="1"/>
            <a:endParaRPr lang="fr-FR" altLang="fr-FR" sz="3200" b="1" i="1">
              <a:solidFill>
                <a:srgbClr val="3A5420"/>
              </a:solidFill>
            </a:endParaRPr>
          </a:p>
        </p:txBody>
      </p:sp>
    </p:spTree>
    <p:extLst>
      <p:ext uri="{BB962C8B-B14F-4D97-AF65-F5344CB8AC3E}">
        <p14:creationId xmlns:p14="http://schemas.microsoft.com/office/powerpoint/2010/main" val="2450836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752476" y="1587500"/>
            <a:ext cx="815340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2600" b="1" i="1" smtClean="0">
                <a:solidFill>
                  <a:srgbClr val="3A5420"/>
                </a:solidFill>
              </a:rPr>
              <a:t>Troisième séquence :</a:t>
            </a:r>
          </a:p>
          <a:p>
            <a:pPr eaLnBrk="1" hangingPunct="1"/>
            <a:r>
              <a:rPr lang="fr-FR" altLang="fr-FR" sz="2600" b="1" i="1" smtClean="0">
                <a:solidFill>
                  <a:srgbClr val="3A5420"/>
                </a:solidFill>
              </a:rPr>
              <a:t>Le devenir du métier suivant les trajectoires</a:t>
            </a:r>
            <a:endParaRPr lang="fr-FR" altLang="fr-FR" sz="2600" b="1" i="1">
              <a:solidFill>
                <a:srgbClr val="3A5420"/>
              </a:solidFill>
            </a:endParaRPr>
          </a:p>
          <a:p>
            <a:pPr eaLnBrk="1" hangingPunct="1"/>
            <a:r>
              <a:rPr lang="fr-FR" altLang="fr-FR" sz="1600" b="1" i="1">
                <a:solidFill>
                  <a:srgbClr val="92D050"/>
                </a:solidFill>
              </a:rPr>
              <a:t/>
            </a:r>
            <a:br>
              <a:rPr lang="fr-FR" altLang="fr-FR" sz="1600" b="1" i="1">
                <a:solidFill>
                  <a:srgbClr val="92D050"/>
                </a:solidFill>
              </a:rPr>
            </a:br>
            <a:endParaRPr lang="fr-FR" altLang="fr-FR" sz="1600" b="1" i="1" smtClean="0">
              <a:solidFill>
                <a:srgbClr val="92D050"/>
              </a:solidFill>
            </a:endParaRPr>
          </a:p>
          <a:p>
            <a:pPr eaLnBrk="1" hangingPunct="1"/>
            <a:endParaRPr lang="fr-FR" altLang="fr-FR" sz="1600" b="1" i="1" smtClean="0">
              <a:solidFill>
                <a:srgbClr val="92D050"/>
              </a:solidFill>
            </a:endParaRPr>
          </a:p>
          <a:p>
            <a:pPr marL="342900" indent="-342900" eaLnBrk="1" hangingPunct="1">
              <a:spcBef>
                <a:spcPts val="0"/>
              </a:spcBef>
              <a:spcAft>
                <a:spcPts val="3000"/>
              </a:spcAft>
              <a:buFont typeface="Arial" panose="020B0604020202020204" pitchFamily="34" charset="0"/>
              <a:buChar char="•"/>
            </a:pPr>
            <a:r>
              <a:rPr lang="fr-FR" altLang="fr-FR" sz="2000" b="1" i="1" smtClean="0">
                <a:solidFill>
                  <a:srgbClr val="5F9127"/>
                </a:solidFill>
              </a:rPr>
              <a:t>Retour sur les concepts d’activité, tâche, poste et métier, tels qu’utilisés dans l’exercice</a:t>
            </a:r>
          </a:p>
          <a:p>
            <a:pPr marL="342900" indent="-342900" eaLnBrk="1" hangingPunct="1">
              <a:spcBef>
                <a:spcPts val="0"/>
              </a:spcBef>
              <a:spcAft>
                <a:spcPts val="3000"/>
              </a:spcAft>
              <a:buFont typeface="Arial" panose="020B0604020202020204" pitchFamily="34" charset="0"/>
              <a:buChar char="•"/>
            </a:pPr>
            <a:r>
              <a:rPr lang="fr-FR" altLang="fr-FR" sz="2000" b="1" i="1" smtClean="0">
                <a:solidFill>
                  <a:srgbClr val="5F9127"/>
                </a:solidFill>
              </a:rPr>
              <a:t>Présentation comparative du devenir du métier de chercheur suivant les trajectoires</a:t>
            </a:r>
            <a:endParaRPr lang="fr-FR" altLang="fr-FR" sz="2000" b="1" i="1">
              <a:solidFill>
                <a:srgbClr val="5F9127"/>
              </a:solidFill>
            </a:endParaRPr>
          </a:p>
          <a:p>
            <a:pPr algn="ctr" eaLnBrk="1" hangingPunct="1"/>
            <a:endParaRPr lang="fr-FR" altLang="fr-FR" sz="3200" b="1" i="1">
              <a:solidFill>
                <a:srgbClr val="3A5420"/>
              </a:solidFill>
            </a:endParaRPr>
          </a:p>
        </p:txBody>
      </p:sp>
      <p:sp>
        <p:nvSpPr>
          <p:cNvPr id="23555"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 </a:t>
            </a:r>
            <a:endParaRPr lang="fr-FR" altLang="fr-FR" sz="3200" b="1" i="1">
              <a:solidFill>
                <a:schemeClr val="bg2"/>
              </a:solidFill>
              <a:latin typeface="Arial Narrow" pitchFamily="34" charset="0"/>
            </a:endParaRPr>
          </a:p>
        </p:txBody>
      </p:sp>
    </p:spTree>
    <p:extLst>
      <p:ext uri="{BB962C8B-B14F-4D97-AF65-F5344CB8AC3E}">
        <p14:creationId xmlns:p14="http://schemas.microsoft.com/office/powerpoint/2010/main" val="3363669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781050" y="1587500"/>
            <a:ext cx="77628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2800" b="1" i="1" smtClean="0">
                <a:solidFill>
                  <a:srgbClr val="3A5420"/>
                </a:solidFill>
              </a:rPr>
              <a:t>Première séquence :</a:t>
            </a:r>
          </a:p>
          <a:p>
            <a:pPr eaLnBrk="1" hangingPunct="1"/>
            <a:r>
              <a:rPr lang="fr-FR" altLang="fr-FR" sz="2800" b="1" i="1" smtClean="0">
                <a:solidFill>
                  <a:srgbClr val="3A5420"/>
                </a:solidFill>
              </a:rPr>
              <a:t>Le lancement de l’exercice de prospective</a:t>
            </a:r>
            <a:endParaRPr lang="fr-FR" altLang="fr-FR" sz="2800" b="1" i="1">
              <a:solidFill>
                <a:srgbClr val="3A5420"/>
              </a:solidFill>
            </a:endParaRPr>
          </a:p>
          <a:p>
            <a:pPr eaLnBrk="1" hangingPunct="1"/>
            <a:r>
              <a:rPr lang="fr-FR" altLang="fr-FR" sz="1600" b="1" i="1">
                <a:solidFill>
                  <a:srgbClr val="92D050"/>
                </a:solidFill>
              </a:rPr>
              <a:t/>
            </a:r>
            <a:br>
              <a:rPr lang="fr-FR" altLang="fr-FR" sz="1600" b="1" i="1">
                <a:solidFill>
                  <a:srgbClr val="92D050"/>
                </a:solidFill>
              </a:rPr>
            </a:br>
            <a:endParaRPr lang="fr-FR" altLang="fr-FR" sz="1600" b="1" i="1" smtClean="0">
              <a:solidFill>
                <a:srgbClr val="92D050"/>
              </a:solidFill>
            </a:endParaRPr>
          </a:p>
          <a:p>
            <a:pPr marL="342900" indent="-342900" eaLnBrk="1" hangingPunct="1">
              <a:spcBef>
                <a:spcPts val="0"/>
              </a:spcBef>
              <a:spcAft>
                <a:spcPts val="2400"/>
              </a:spcAft>
              <a:buFont typeface="Arial" panose="020B0604020202020204" pitchFamily="34" charset="0"/>
              <a:buChar char="•"/>
            </a:pPr>
            <a:r>
              <a:rPr lang="fr-FR" altLang="fr-FR" sz="2000" b="1" i="1" smtClean="0">
                <a:solidFill>
                  <a:srgbClr val="5F9127"/>
                </a:solidFill>
              </a:rPr>
              <a:t>Les caractéristiques du projet</a:t>
            </a:r>
            <a:endParaRPr lang="fr-FR" altLang="fr-FR" sz="2000" b="1" i="1" smtClean="0">
              <a:solidFill>
                <a:srgbClr val="5F9127"/>
              </a:solidFill>
            </a:endParaRPr>
          </a:p>
          <a:p>
            <a:pPr marL="342900" indent="-342900" eaLnBrk="1" hangingPunct="1">
              <a:spcBef>
                <a:spcPts val="0"/>
              </a:spcBef>
              <a:spcAft>
                <a:spcPts val="2400"/>
              </a:spcAft>
              <a:buFont typeface="Arial" panose="020B0604020202020204" pitchFamily="34" charset="0"/>
              <a:buChar char="•"/>
            </a:pPr>
            <a:r>
              <a:rPr lang="fr-FR" altLang="fr-FR" sz="2000" b="1" i="1" smtClean="0">
                <a:solidFill>
                  <a:srgbClr val="5F9127"/>
                </a:solidFill>
              </a:rPr>
              <a:t>L’exploration des signes du changement</a:t>
            </a:r>
          </a:p>
          <a:p>
            <a:pPr marL="342900" indent="-342900" eaLnBrk="1" hangingPunct="1">
              <a:spcBef>
                <a:spcPts val="0"/>
              </a:spcBef>
              <a:spcAft>
                <a:spcPts val="2400"/>
              </a:spcAft>
              <a:buFont typeface="Arial" panose="020B0604020202020204" pitchFamily="34" charset="0"/>
              <a:buChar char="•"/>
            </a:pPr>
            <a:r>
              <a:rPr lang="fr-FR" altLang="fr-FR" sz="2000" b="1" i="1" smtClean="0">
                <a:solidFill>
                  <a:srgbClr val="5F9127"/>
                </a:solidFill>
              </a:rPr>
              <a:t>Présentation des tendances lourdes impactant le métier de chercheur </a:t>
            </a:r>
            <a:endParaRPr lang="fr-FR" altLang="fr-FR" sz="2000" b="1" i="1">
              <a:solidFill>
                <a:srgbClr val="5F9127"/>
              </a:solidFill>
            </a:endParaRPr>
          </a:p>
          <a:p>
            <a:pPr algn="ctr" eaLnBrk="1" hangingPunct="1"/>
            <a:endParaRPr lang="fr-FR" altLang="fr-FR" sz="3200" b="1" i="1">
              <a:solidFill>
                <a:srgbClr val="3A542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638175" y="993775"/>
            <a:ext cx="77628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3200" b="1" i="1">
                <a:solidFill>
                  <a:srgbClr val="3A5420"/>
                </a:solidFill>
              </a:rPr>
              <a:t>Comment caractériser le </a:t>
            </a:r>
          </a:p>
          <a:p>
            <a:pPr algn="ctr" eaLnBrk="1" hangingPunct="1"/>
            <a:r>
              <a:rPr lang="fr-FR" altLang="fr-FR" sz="3200" b="1" i="1">
                <a:solidFill>
                  <a:srgbClr val="3A5420"/>
                </a:solidFill>
              </a:rPr>
              <a:t>« métier de chercheur » ? </a:t>
            </a:r>
          </a:p>
        </p:txBody>
      </p:sp>
      <p:sp>
        <p:nvSpPr>
          <p:cNvPr id="47107"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Retour sur les concepts </a:t>
            </a:r>
            <a:endParaRPr lang="fr-FR" altLang="fr-FR" sz="3200" b="1" i="1">
              <a:solidFill>
                <a:schemeClr val="bg2"/>
              </a:solidFill>
              <a:latin typeface="Arial Narrow" pitchFamily="34" charset="0"/>
            </a:endParaRPr>
          </a:p>
        </p:txBody>
      </p:sp>
      <p:grpSp>
        <p:nvGrpSpPr>
          <p:cNvPr id="2" name="Groupe 1"/>
          <p:cNvGrpSpPr/>
          <p:nvPr/>
        </p:nvGrpSpPr>
        <p:grpSpPr>
          <a:xfrm>
            <a:off x="398463" y="2292350"/>
            <a:ext cx="8118475" cy="4097992"/>
            <a:chOff x="398463" y="2292350"/>
            <a:chExt cx="8118475" cy="4097992"/>
          </a:xfrm>
        </p:grpSpPr>
        <p:sp>
          <p:nvSpPr>
            <p:cNvPr id="47108" name="Rectangle 3"/>
            <p:cNvSpPr>
              <a:spLocks noChangeArrowheads="1"/>
            </p:cNvSpPr>
            <p:nvPr/>
          </p:nvSpPr>
          <p:spPr bwMode="auto">
            <a:xfrm>
              <a:off x="398463" y="2736850"/>
              <a:ext cx="3381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Le contenant :</a:t>
              </a:r>
            </a:p>
            <a:p>
              <a:pPr algn="ctr" eaLnBrk="1" hangingPunct="1"/>
              <a:r>
                <a:rPr lang="fr-FR" altLang="fr-FR" sz="2400" b="1" i="1">
                  <a:solidFill>
                    <a:srgbClr val="5F9127"/>
                  </a:solidFill>
                </a:rPr>
                <a:t>Le concept de métier</a:t>
              </a:r>
              <a:endParaRPr lang="fr-FR" altLang="fr-FR" sz="3200" b="1" i="1">
                <a:solidFill>
                  <a:srgbClr val="3A5420"/>
                </a:solidFill>
              </a:endParaRPr>
            </a:p>
          </p:txBody>
        </p:sp>
        <p:sp>
          <p:nvSpPr>
            <p:cNvPr id="47109" name="Rectangle 3"/>
            <p:cNvSpPr>
              <a:spLocks noChangeArrowheads="1"/>
            </p:cNvSpPr>
            <p:nvPr/>
          </p:nvSpPr>
          <p:spPr bwMode="auto">
            <a:xfrm>
              <a:off x="4779963" y="2736850"/>
              <a:ext cx="37369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Le contenu :</a:t>
              </a:r>
            </a:p>
            <a:p>
              <a:pPr algn="ctr" eaLnBrk="1" hangingPunct="1"/>
              <a:r>
                <a:rPr lang="fr-FR" altLang="fr-FR" sz="2400" b="1" i="1">
                  <a:solidFill>
                    <a:srgbClr val="5F9127"/>
                  </a:solidFill>
                </a:rPr>
                <a:t>La description du métier</a:t>
              </a:r>
              <a:endParaRPr lang="fr-FR" altLang="fr-FR" sz="3200" b="1" i="1">
                <a:solidFill>
                  <a:srgbClr val="3A5420"/>
                </a:solidFill>
              </a:endParaRPr>
            </a:p>
          </p:txBody>
        </p:sp>
        <p:sp>
          <p:nvSpPr>
            <p:cNvPr id="47110" name="AutoShape 6"/>
            <p:cNvSpPr>
              <a:spLocks noChangeArrowheads="1"/>
            </p:cNvSpPr>
            <p:nvPr/>
          </p:nvSpPr>
          <p:spPr bwMode="auto">
            <a:xfrm rot="2854913">
              <a:off x="2661444" y="2048669"/>
              <a:ext cx="327025" cy="846137"/>
            </a:xfrm>
            <a:prstGeom prst="downArrow">
              <a:avLst>
                <a:gd name="adj1" fmla="val 50000"/>
                <a:gd name="adj2" fmla="val 64684"/>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111" name="AutoShape 7"/>
            <p:cNvSpPr>
              <a:spLocks noChangeArrowheads="1"/>
            </p:cNvSpPr>
            <p:nvPr/>
          </p:nvSpPr>
          <p:spPr bwMode="auto">
            <a:xfrm rot="18745087" flipH="1">
              <a:off x="5812631" y="2032794"/>
              <a:ext cx="327025" cy="846138"/>
            </a:xfrm>
            <a:prstGeom prst="downArrow">
              <a:avLst>
                <a:gd name="adj1" fmla="val 50000"/>
                <a:gd name="adj2" fmla="val 64685"/>
              </a:avLst>
            </a:prstGeom>
            <a:solidFill>
              <a:srgbClr val="5F9127"/>
            </a:solidFill>
            <a:ln w="9525">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114" name="AutoShape 10"/>
            <p:cNvSpPr>
              <a:spLocks noChangeArrowheads="1"/>
            </p:cNvSpPr>
            <p:nvPr/>
          </p:nvSpPr>
          <p:spPr bwMode="auto">
            <a:xfrm>
              <a:off x="1911350" y="3643313"/>
              <a:ext cx="341313" cy="750887"/>
            </a:xfrm>
            <a:prstGeom prst="downArrow">
              <a:avLst>
                <a:gd name="adj1" fmla="val 50000"/>
                <a:gd name="adj2" fmla="val 55000"/>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115" name="AutoShape 11"/>
            <p:cNvSpPr>
              <a:spLocks noChangeArrowheads="1"/>
            </p:cNvSpPr>
            <p:nvPr/>
          </p:nvSpPr>
          <p:spPr bwMode="auto">
            <a:xfrm>
              <a:off x="6510338" y="3643313"/>
              <a:ext cx="341312" cy="750887"/>
            </a:xfrm>
            <a:prstGeom prst="downArrow">
              <a:avLst>
                <a:gd name="adj1" fmla="val 50000"/>
                <a:gd name="adj2" fmla="val 55000"/>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7116" name="Rectangle 3"/>
            <p:cNvSpPr>
              <a:spLocks noChangeArrowheads="1"/>
            </p:cNvSpPr>
            <p:nvPr/>
          </p:nvSpPr>
          <p:spPr bwMode="auto">
            <a:xfrm>
              <a:off x="398463" y="4451350"/>
              <a:ext cx="33813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000" b="1" i="1">
                  <a:solidFill>
                    <a:schemeClr val="bg2"/>
                  </a:solidFill>
                  <a:latin typeface="Arial Narrow" pitchFamily="34" charset="0"/>
                </a:rPr>
                <a:t>Détour par les notions de : Activité,</a:t>
              </a:r>
            </a:p>
            <a:p>
              <a:pPr algn="ctr" eaLnBrk="1" hangingPunct="1"/>
              <a:r>
                <a:rPr lang="fr-FR" altLang="fr-FR" sz="2000" b="1" i="1">
                  <a:solidFill>
                    <a:schemeClr val="bg2"/>
                  </a:solidFill>
                  <a:latin typeface="Arial Narrow" pitchFamily="34" charset="0"/>
                </a:rPr>
                <a:t>Tâche,</a:t>
              </a:r>
            </a:p>
            <a:p>
              <a:pPr algn="ctr" eaLnBrk="1" hangingPunct="1"/>
              <a:r>
                <a:rPr lang="fr-FR" altLang="fr-FR" sz="2000" b="1" i="1">
                  <a:solidFill>
                    <a:schemeClr val="bg2"/>
                  </a:solidFill>
                  <a:latin typeface="Arial Narrow" pitchFamily="34" charset="0"/>
                </a:rPr>
                <a:t>Poste,</a:t>
              </a:r>
            </a:p>
            <a:p>
              <a:pPr algn="ctr" eaLnBrk="1" hangingPunct="1"/>
              <a:r>
                <a:rPr lang="fr-FR" altLang="fr-FR" sz="2000" b="1" i="1">
                  <a:solidFill>
                    <a:schemeClr val="bg2"/>
                  </a:solidFill>
                  <a:latin typeface="Arial Narrow" pitchFamily="34" charset="0"/>
                </a:rPr>
                <a:t>Métier,</a:t>
              </a:r>
            </a:p>
            <a:p>
              <a:pPr algn="ctr" eaLnBrk="1" hangingPunct="1"/>
              <a:r>
                <a:rPr lang="fr-FR" altLang="fr-FR" sz="2000" b="1" i="1">
                  <a:solidFill>
                    <a:schemeClr val="bg2"/>
                  </a:solidFill>
                  <a:latin typeface="Arial Narrow" pitchFamily="34" charset="0"/>
                </a:rPr>
                <a:t>Profession</a:t>
              </a:r>
              <a:endParaRPr lang="fr-FR" altLang="fr-FR" sz="3200" b="1" i="1">
                <a:solidFill>
                  <a:srgbClr val="3A5420"/>
                </a:solidFill>
              </a:endParaRPr>
            </a:p>
          </p:txBody>
        </p:sp>
        <p:sp>
          <p:nvSpPr>
            <p:cNvPr id="47117" name="Rectangle 3"/>
            <p:cNvSpPr>
              <a:spLocks noChangeArrowheads="1"/>
            </p:cNvSpPr>
            <p:nvPr/>
          </p:nvSpPr>
          <p:spPr bwMode="auto">
            <a:xfrm>
              <a:off x="4987926" y="4451350"/>
              <a:ext cx="341312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000" b="1" i="1" smtClean="0">
                  <a:solidFill>
                    <a:schemeClr val="bg2"/>
                  </a:solidFill>
                  <a:latin typeface="Arial Narrow" pitchFamily="34" charset="0"/>
                </a:rPr>
                <a:t>Valorisation de </a:t>
              </a:r>
              <a:r>
                <a:rPr lang="fr-FR" altLang="fr-FR" sz="2000" b="1" i="1">
                  <a:solidFill>
                    <a:schemeClr val="bg2"/>
                  </a:solidFill>
                  <a:latin typeface="Arial Narrow" pitchFamily="34" charset="0"/>
                </a:rPr>
                <a:t>ce qui </a:t>
              </a:r>
              <a:r>
                <a:rPr lang="fr-FR" altLang="fr-FR" sz="2000" b="1" i="1" smtClean="0">
                  <a:solidFill>
                    <a:schemeClr val="bg2"/>
                  </a:solidFill>
                  <a:latin typeface="Arial Narrow" pitchFamily="34" charset="0"/>
                </a:rPr>
                <a:t>peut inspirer la formulation de ‘descripteurs’ pertinents : </a:t>
              </a:r>
              <a:br>
                <a:rPr lang="fr-FR" altLang="fr-FR" sz="2000" b="1" i="1" smtClean="0">
                  <a:solidFill>
                    <a:schemeClr val="bg2"/>
                  </a:solidFill>
                  <a:latin typeface="Arial Narrow" pitchFamily="34" charset="0"/>
                </a:rPr>
              </a:br>
              <a:r>
                <a:rPr lang="fr-FR" altLang="fr-FR" sz="2000" b="1" i="1" smtClean="0">
                  <a:solidFill>
                    <a:schemeClr val="bg2"/>
                  </a:solidFill>
                  <a:latin typeface="Arial Narrow" pitchFamily="34" charset="0"/>
                </a:rPr>
                <a:t>les </a:t>
              </a:r>
              <a:r>
                <a:rPr lang="fr-FR" altLang="fr-FR" sz="2000" b="1" i="1">
                  <a:solidFill>
                    <a:schemeClr val="bg2"/>
                  </a:solidFill>
                  <a:latin typeface="Arial Narrow" pitchFamily="34" charset="0"/>
                </a:rPr>
                <a:t>25 </a:t>
              </a:r>
              <a:r>
                <a:rPr lang="fr-FR" altLang="fr-FR" sz="2000" b="1" i="1" smtClean="0">
                  <a:solidFill>
                    <a:schemeClr val="bg2"/>
                  </a:solidFill>
                  <a:latin typeface="Arial Narrow" pitchFamily="34" charset="0"/>
                </a:rPr>
                <a:t>‘pré-variables’ de sept. 2014, les questions posées dans le cahier des charges initial, etc.</a:t>
              </a:r>
              <a:endParaRPr lang="fr-FR" altLang="fr-FR" sz="3200" b="1" i="1">
                <a:solidFill>
                  <a:srgbClr val="3A5420"/>
                </a:solidFill>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wipe(left)">
                                      <p:cBhvr>
                                        <p:cTn id="7" dur="500"/>
                                        <p:tgtEl>
                                          <p:spTgt spid="47107"/>
                                        </p:tgtEl>
                                      </p:cBhvr>
                                    </p:animEffect>
                                  </p:childTnLst>
                                </p:cTn>
                              </p:par>
                            </p:childTnLst>
                          </p:cTn>
                        </p:par>
                        <p:par>
                          <p:cTn id="8" fill="hold">
                            <p:stCondLst>
                              <p:cond delay="500"/>
                            </p:stCondLst>
                            <p:childTnLst>
                              <p:par>
                                <p:cTn id="9" presetID="15" presetClass="entr" presetSubtype="0" fill="hold" grpId="0" nodeType="afterEffect">
                                  <p:stCondLst>
                                    <p:cond delay="500"/>
                                  </p:stCondLst>
                                  <p:childTnLst>
                                    <p:set>
                                      <p:cBhvr>
                                        <p:cTn id="10" dur="1" fill="hold">
                                          <p:stCondLst>
                                            <p:cond delay="0"/>
                                          </p:stCondLst>
                                        </p:cTn>
                                        <p:tgtEl>
                                          <p:spTgt spid="47106"/>
                                        </p:tgtEl>
                                        <p:attrNameLst>
                                          <p:attrName>style.visibility</p:attrName>
                                        </p:attrNameLst>
                                      </p:cBhvr>
                                      <p:to>
                                        <p:strVal val="visible"/>
                                      </p:to>
                                    </p:set>
                                    <p:anim calcmode="lin" valueType="num">
                                      <p:cBhvr>
                                        <p:cTn id="11" dur="1000" fill="hold"/>
                                        <p:tgtEl>
                                          <p:spTgt spid="47106"/>
                                        </p:tgtEl>
                                        <p:attrNameLst>
                                          <p:attrName>ppt_w</p:attrName>
                                        </p:attrNameLst>
                                      </p:cBhvr>
                                      <p:tavLst>
                                        <p:tav tm="0">
                                          <p:val>
                                            <p:fltVal val="0"/>
                                          </p:val>
                                        </p:tav>
                                        <p:tav tm="100000">
                                          <p:val>
                                            <p:strVal val="#ppt_w"/>
                                          </p:val>
                                        </p:tav>
                                      </p:tavLst>
                                    </p:anim>
                                    <p:anim calcmode="lin" valueType="num">
                                      <p:cBhvr>
                                        <p:cTn id="12" dur="1000" fill="hold"/>
                                        <p:tgtEl>
                                          <p:spTgt spid="47106"/>
                                        </p:tgtEl>
                                        <p:attrNameLst>
                                          <p:attrName>ppt_h</p:attrName>
                                        </p:attrNameLst>
                                      </p:cBhvr>
                                      <p:tavLst>
                                        <p:tav tm="0">
                                          <p:val>
                                            <p:fltVal val="0"/>
                                          </p:val>
                                        </p:tav>
                                        <p:tav tm="100000">
                                          <p:val>
                                            <p:strVal val="#ppt_h"/>
                                          </p:val>
                                        </p:tav>
                                      </p:tavLst>
                                    </p:anim>
                                    <p:anim calcmode="lin" valueType="num">
                                      <p:cBhvr>
                                        <p:cTn id="13" dur="1000" fill="hold"/>
                                        <p:tgtEl>
                                          <p:spTgt spid="4710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71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chemeClr val="bg2"/>
                </a:solidFill>
                <a:latin typeface="Arial Narrow" pitchFamily="34" charset="0"/>
              </a:rPr>
              <a:t>Le concept de « métier »</a:t>
            </a:r>
          </a:p>
        </p:txBody>
      </p:sp>
      <p:sp>
        <p:nvSpPr>
          <p:cNvPr id="48139" name="Rectangle 3"/>
          <p:cNvSpPr>
            <a:spLocks noChangeArrowheads="1"/>
          </p:cNvSpPr>
          <p:nvPr/>
        </p:nvSpPr>
        <p:spPr bwMode="auto">
          <a:xfrm>
            <a:off x="2235200" y="1060450"/>
            <a:ext cx="7161213"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a:solidFill>
                  <a:schemeClr val="bg2"/>
                </a:solidFill>
                <a:latin typeface="Arial Narrow" pitchFamily="34" charset="0"/>
              </a:rPr>
              <a:t>Exécution d’une série d’actions, </a:t>
            </a:r>
            <a:br>
              <a:rPr lang="fr-FR" altLang="fr-FR" i="1">
                <a:solidFill>
                  <a:schemeClr val="bg2"/>
                </a:solidFill>
                <a:latin typeface="Arial Narrow" pitchFamily="34" charset="0"/>
              </a:rPr>
            </a:br>
            <a:r>
              <a:rPr lang="fr-FR" altLang="fr-FR" i="1" smtClean="0">
                <a:solidFill>
                  <a:schemeClr val="bg2"/>
                </a:solidFill>
                <a:latin typeface="Arial Narrow" pitchFamily="34" charset="0"/>
              </a:rPr>
              <a:t>et </a:t>
            </a:r>
            <a:r>
              <a:rPr lang="fr-FR" altLang="fr-FR" i="1">
                <a:solidFill>
                  <a:schemeClr val="bg2"/>
                </a:solidFill>
                <a:latin typeface="Arial Narrow" pitchFamily="34" charset="0"/>
              </a:rPr>
              <a:t>les représentations qui l’accompagnent et la guident</a:t>
            </a:r>
          </a:p>
        </p:txBody>
      </p:sp>
      <p:grpSp>
        <p:nvGrpSpPr>
          <p:cNvPr id="2" name="Groupe 1"/>
          <p:cNvGrpSpPr/>
          <p:nvPr/>
        </p:nvGrpSpPr>
        <p:grpSpPr>
          <a:xfrm>
            <a:off x="0" y="1076325"/>
            <a:ext cx="2540000" cy="5003800"/>
            <a:chOff x="0" y="1076325"/>
            <a:chExt cx="2540000" cy="5003800"/>
          </a:xfrm>
        </p:grpSpPr>
        <p:sp>
          <p:nvSpPr>
            <p:cNvPr id="48137" name="AutoShape 9"/>
            <p:cNvSpPr>
              <a:spLocks noChangeArrowheads="1"/>
            </p:cNvSpPr>
            <p:nvPr/>
          </p:nvSpPr>
          <p:spPr bwMode="auto">
            <a:xfrm>
              <a:off x="1098550" y="3149600"/>
              <a:ext cx="341313" cy="750888"/>
            </a:xfrm>
            <a:prstGeom prst="downArrow">
              <a:avLst>
                <a:gd name="adj1" fmla="val 50000"/>
                <a:gd name="adj2" fmla="val 55000"/>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38" name="Rectangle 3"/>
            <p:cNvSpPr>
              <a:spLocks noChangeArrowheads="1"/>
            </p:cNvSpPr>
            <p:nvPr/>
          </p:nvSpPr>
          <p:spPr bwMode="auto">
            <a:xfrm>
              <a:off x="0" y="1076325"/>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Activité</a:t>
              </a:r>
            </a:p>
          </p:txBody>
        </p:sp>
        <p:sp>
          <p:nvSpPr>
            <p:cNvPr id="48140" name="Rectangle 3"/>
            <p:cNvSpPr>
              <a:spLocks noChangeArrowheads="1"/>
            </p:cNvSpPr>
            <p:nvPr/>
          </p:nvSpPr>
          <p:spPr bwMode="auto">
            <a:xfrm>
              <a:off x="0" y="18240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Tâche</a:t>
              </a:r>
            </a:p>
          </p:txBody>
        </p:sp>
        <p:sp>
          <p:nvSpPr>
            <p:cNvPr id="48141" name="Rectangle 3"/>
            <p:cNvSpPr>
              <a:spLocks noChangeArrowheads="1"/>
            </p:cNvSpPr>
            <p:nvPr/>
          </p:nvSpPr>
          <p:spPr bwMode="auto">
            <a:xfrm>
              <a:off x="0" y="25463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Poste</a:t>
              </a:r>
            </a:p>
          </p:txBody>
        </p:sp>
        <p:sp>
          <p:nvSpPr>
            <p:cNvPr id="48142" name="Rectangle 3"/>
            <p:cNvSpPr>
              <a:spLocks noChangeArrowheads="1"/>
            </p:cNvSpPr>
            <p:nvPr/>
          </p:nvSpPr>
          <p:spPr bwMode="auto">
            <a:xfrm>
              <a:off x="0" y="40322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Métier</a:t>
              </a:r>
            </a:p>
          </p:txBody>
        </p:sp>
        <p:sp>
          <p:nvSpPr>
            <p:cNvPr id="48143" name="Rectangle 3"/>
            <p:cNvSpPr>
              <a:spLocks noChangeArrowheads="1"/>
            </p:cNvSpPr>
            <p:nvPr/>
          </p:nvSpPr>
          <p:spPr bwMode="auto">
            <a:xfrm>
              <a:off x="0" y="5622925"/>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Profession</a:t>
              </a:r>
            </a:p>
          </p:txBody>
        </p:sp>
        <p:sp>
          <p:nvSpPr>
            <p:cNvPr id="48144" name="AutoShape 16"/>
            <p:cNvSpPr>
              <a:spLocks noChangeArrowheads="1"/>
            </p:cNvSpPr>
            <p:nvPr/>
          </p:nvSpPr>
          <p:spPr bwMode="auto">
            <a:xfrm>
              <a:off x="1108075" y="1571625"/>
              <a:ext cx="341313" cy="261938"/>
            </a:xfrm>
            <a:prstGeom prst="downArrow">
              <a:avLst>
                <a:gd name="adj1" fmla="val 49769"/>
                <a:gd name="adj2" fmla="val 57574"/>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45" name="AutoShape 17"/>
            <p:cNvSpPr>
              <a:spLocks noChangeArrowheads="1"/>
            </p:cNvSpPr>
            <p:nvPr/>
          </p:nvSpPr>
          <p:spPr bwMode="auto">
            <a:xfrm>
              <a:off x="1108075" y="2317750"/>
              <a:ext cx="341313" cy="261938"/>
            </a:xfrm>
            <a:prstGeom prst="downArrow">
              <a:avLst>
                <a:gd name="adj1" fmla="val 49769"/>
                <a:gd name="adj2" fmla="val 57574"/>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48" name="AutoShape 20"/>
            <p:cNvSpPr>
              <a:spLocks noChangeArrowheads="1"/>
            </p:cNvSpPr>
            <p:nvPr/>
          </p:nvSpPr>
          <p:spPr bwMode="auto">
            <a:xfrm>
              <a:off x="1098550" y="4730750"/>
              <a:ext cx="341313" cy="750888"/>
            </a:xfrm>
            <a:prstGeom prst="downArrow">
              <a:avLst>
                <a:gd name="adj1" fmla="val 50000"/>
                <a:gd name="adj2" fmla="val 55000"/>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8149" name="Rectangle 3"/>
          <p:cNvSpPr>
            <a:spLocks noChangeArrowheads="1"/>
          </p:cNvSpPr>
          <p:nvPr/>
        </p:nvSpPr>
        <p:spPr bwMode="auto">
          <a:xfrm>
            <a:off x="2235200" y="1782763"/>
            <a:ext cx="7161213"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a:solidFill>
                  <a:schemeClr val="bg2"/>
                </a:solidFill>
                <a:latin typeface="Arial Narrow" pitchFamily="34" charset="0"/>
              </a:rPr>
              <a:t>Éléments de prescription de l’activité, qui </a:t>
            </a:r>
            <a:r>
              <a:rPr lang="fr-FR" altLang="fr-FR" i="1" smtClean="0">
                <a:solidFill>
                  <a:schemeClr val="bg2"/>
                </a:solidFill>
                <a:latin typeface="Arial Narrow" pitchFamily="34" charset="0"/>
              </a:rPr>
              <a:t>la remettent </a:t>
            </a:r>
            <a:r>
              <a:rPr lang="fr-FR" altLang="fr-FR" i="1">
                <a:solidFill>
                  <a:schemeClr val="bg2"/>
                </a:solidFill>
                <a:latin typeface="Arial Narrow" pitchFamily="34" charset="0"/>
              </a:rPr>
              <a:t>dans son contexte : </a:t>
            </a:r>
          </a:p>
          <a:p>
            <a:pPr eaLnBrk="1" hangingPunct="1">
              <a:lnSpc>
                <a:spcPct val="85000"/>
              </a:lnSpc>
            </a:pPr>
            <a:r>
              <a:rPr lang="fr-FR" altLang="fr-FR" i="1">
                <a:solidFill>
                  <a:schemeClr val="bg2"/>
                </a:solidFill>
                <a:latin typeface="Arial Narrow" pitchFamily="34" charset="0"/>
              </a:rPr>
              <a:t>objectifs, moyens et conditions de réalisation</a:t>
            </a:r>
            <a:endParaRPr lang="fr-FR" altLang="fr-FR" i="1">
              <a:solidFill>
                <a:srgbClr val="3A5420"/>
              </a:solidFill>
            </a:endParaRPr>
          </a:p>
        </p:txBody>
      </p:sp>
      <p:sp>
        <p:nvSpPr>
          <p:cNvPr id="48150" name="Rectangle 3"/>
          <p:cNvSpPr>
            <a:spLocks noChangeArrowheads="1"/>
          </p:cNvSpPr>
          <p:nvPr/>
        </p:nvSpPr>
        <p:spPr bwMode="auto">
          <a:xfrm>
            <a:off x="2235200" y="2492375"/>
            <a:ext cx="69088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a:solidFill>
                  <a:schemeClr val="bg2"/>
                </a:solidFill>
                <a:latin typeface="Arial Narrow" pitchFamily="34" charset="0"/>
              </a:rPr>
              <a:t>Inscription institutionnelle d’un ensemble de tâches, qui sont assignées à un individu et lui confèrent un rôle productif spécifique dans l’organisation </a:t>
            </a:r>
            <a:endParaRPr lang="fr-FR" altLang="fr-FR" i="1">
              <a:solidFill>
                <a:srgbClr val="3A5420"/>
              </a:solidFill>
            </a:endParaRPr>
          </a:p>
        </p:txBody>
      </p:sp>
      <p:sp>
        <p:nvSpPr>
          <p:cNvPr id="48151" name="Rectangle 3"/>
          <p:cNvSpPr>
            <a:spLocks noChangeArrowheads="1"/>
          </p:cNvSpPr>
          <p:nvPr/>
        </p:nvSpPr>
        <p:spPr bwMode="auto">
          <a:xfrm>
            <a:off x="2235200" y="3395663"/>
            <a:ext cx="69088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a:solidFill>
                  <a:schemeClr val="bg2"/>
                </a:solidFill>
                <a:latin typeface="Arial Narrow" pitchFamily="34" charset="0"/>
              </a:rPr>
              <a:t>Identification/reconnaissance (par les </a:t>
            </a:r>
            <a:r>
              <a:rPr lang="fr-FR" altLang="fr-FR" i="1" smtClean="0">
                <a:solidFill>
                  <a:schemeClr val="bg2"/>
                </a:solidFill>
                <a:latin typeface="Arial Narrow" pitchFamily="34" charset="0"/>
              </a:rPr>
              <a:t>individus concernés </a:t>
            </a:r>
            <a:r>
              <a:rPr lang="fr-FR" altLang="fr-FR" i="1">
                <a:solidFill>
                  <a:schemeClr val="bg2"/>
                </a:solidFill>
                <a:latin typeface="Arial Narrow" pitchFamily="34" charset="0"/>
              </a:rPr>
              <a:t>et par les institutions) d’un groupe </a:t>
            </a:r>
            <a:r>
              <a:rPr lang="fr-FR" altLang="fr-FR" i="1" smtClean="0">
                <a:solidFill>
                  <a:schemeClr val="bg2"/>
                </a:solidFill>
                <a:latin typeface="Arial Narrow" pitchFamily="34" charset="0"/>
              </a:rPr>
              <a:t>social, </a:t>
            </a:r>
            <a:r>
              <a:rPr lang="fr-FR" altLang="fr-FR" i="1">
                <a:solidFill>
                  <a:schemeClr val="bg2"/>
                </a:solidFill>
                <a:latin typeface="Arial Narrow" pitchFamily="34" charset="0"/>
              </a:rPr>
              <a:t>occupant des postes spécifiques, caractérisée par : </a:t>
            </a:r>
          </a:p>
        </p:txBody>
      </p:sp>
      <p:sp>
        <p:nvSpPr>
          <p:cNvPr id="4102" name="Text Box 3"/>
          <p:cNvSpPr txBox="1">
            <a:spLocks noChangeArrowheads="1"/>
          </p:cNvSpPr>
          <p:nvPr/>
        </p:nvSpPr>
        <p:spPr bwMode="auto">
          <a:xfrm>
            <a:off x="2533650" y="3995738"/>
            <a:ext cx="6610350"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Un savoir-faire spécifique attaché au métier</a:t>
            </a:r>
            <a:endParaRPr lang="fr-FR" altLang="fr-FR" sz="1600" b="1" i="1">
              <a:solidFill>
                <a:srgbClr val="3A5420"/>
              </a:solidFill>
              <a:latin typeface="Arial Narrow" pitchFamily="34" charset="0"/>
            </a:endParaRP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La reconnaissance d’une </a:t>
            </a:r>
            <a:r>
              <a:rPr lang="fr-FR" altLang="fr-FR" sz="1600" b="1" i="1">
                <a:solidFill>
                  <a:srgbClr val="3A5420"/>
                </a:solidFill>
                <a:latin typeface="Arial Narrow" pitchFamily="34" charset="0"/>
              </a:rPr>
              <a:t>identité de </a:t>
            </a:r>
            <a:r>
              <a:rPr lang="fr-FR" altLang="fr-FR" sz="1600" b="1" i="1" smtClean="0">
                <a:solidFill>
                  <a:srgbClr val="3A5420"/>
                </a:solidFill>
                <a:latin typeface="Arial Narrow" pitchFamily="34" charset="0"/>
              </a:rPr>
              <a:t>métier, un positionnement social</a:t>
            </a:r>
            <a:endParaRPr lang="fr-FR" altLang="fr-FR" sz="1600" b="1" i="1">
              <a:solidFill>
                <a:srgbClr val="3A5420"/>
              </a:solidFill>
              <a:latin typeface="Arial Narrow" pitchFamily="34" charset="0"/>
            </a:endParaRP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Une organisation de la communauté concernée</a:t>
            </a:r>
            <a:endParaRPr lang="fr-FR" altLang="fr-FR" sz="1600" b="1" i="1">
              <a:solidFill>
                <a:srgbClr val="3A5420"/>
              </a:solidFill>
              <a:latin typeface="Arial Narrow" pitchFamily="34" charset="0"/>
            </a:endParaRP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Une structuration </a:t>
            </a:r>
            <a:r>
              <a:rPr lang="fr-FR" altLang="fr-FR" sz="1600" b="1" i="1">
                <a:solidFill>
                  <a:srgbClr val="3A5420"/>
                </a:solidFill>
                <a:latin typeface="Arial Narrow" pitchFamily="34" charset="0"/>
              </a:rPr>
              <a:t>du marché du travail</a:t>
            </a:r>
          </a:p>
        </p:txBody>
      </p:sp>
      <p:sp>
        <p:nvSpPr>
          <p:cNvPr id="48153" name="Rectangle 3"/>
          <p:cNvSpPr>
            <a:spLocks noChangeArrowheads="1"/>
          </p:cNvSpPr>
          <p:nvPr/>
        </p:nvSpPr>
        <p:spPr bwMode="auto">
          <a:xfrm>
            <a:off x="2235200" y="5503863"/>
            <a:ext cx="6908800" cy="79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smtClean="0">
                <a:solidFill>
                  <a:schemeClr val="bg2"/>
                </a:solidFill>
                <a:latin typeface="Arial Narrow" pitchFamily="34" charset="0"/>
              </a:rPr>
              <a:t>Métier très structuré, dont l’exercice s’inscrit dans le cadre d’un certain nombre de dispositions législatives et réglementaires, et contrôlé par ses représentants aux </a:t>
            </a:r>
            <a:r>
              <a:rPr lang="fr-FR" altLang="fr-FR" i="1">
                <a:solidFill>
                  <a:schemeClr val="bg2"/>
                </a:solidFill>
                <a:latin typeface="Arial Narrow" pitchFamily="34" charset="0"/>
              </a:rPr>
              <a:t>plans de la déontologie, des modalités </a:t>
            </a:r>
            <a:r>
              <a:rPr lang="fr-FR" altLang="fr-FR" i="1" smtClean="0">
                <a:solidFill>
                  <a:schemeClr val="bg2"/>
                </a:solidFill>
                <a:latin typeface="Arial Narrow" pitchFamily="34" charset="0"/>
              </a:rPr>
              <a:t>d’accès, de la formation…</a:t>
            </a:r>
            <a:endParaRPr lang="fr-FR" altLang="fr-FR" i="1">
              <a:solidFill>
                <a:schemeClr val="bg2"/>
              </a:solidFill>
              <a:latin typeface="Arial Narrow" pitchFamily="34" charset="0"/>
            </a:endParaRPr>
          </a:p>
        </p:txBody>
      </p:sp>
      <p:sp>
        <p:nvSpPr>
          <p:cNvPr id="48154" name="Rectangle 3"/>
          <p:cNvSpPr>
            <a:spLocks noChangeArrowheads="1"/>
          </p:cNvSpPr>
          <p:nvPr/>
        </p:nvSpPr>
        <p:spPr bwMode="auto">
          <a:xfrm>
            <a:off x="4286251" y="741363"/>
            <a:ext cx="777875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sz="1400" i="1">
                <a:solidFill>
                  <a:schemeClr val="bg2"/>
                </a:solidFill>
                <a:latin typeface="Arial Narrow" pitchFamily="34" charset="0"/>
              </a:rPr>
              <a:t>(d’après Claire Tourmen, Revue Santé Publique 2007 vol </a:t>
            </a:r>
            <a:r>
              <a:rPr lang="fr-FR" altLang="fr-FR" sz="1400" i="1" smtClean="0">
                <a:solidFill>
                  <a:schemeClr val="bg2"/>
                </a:solidFill>
                <a:latin typeface="Arial Narrow" pitchFamily="34" charset="0"/>
              </a:rPr>
              <a:t>19 pp15-20)</a:t>
            </a:r>
            <a:endParaRPr lang="fr-FR" altLang="fr-FR" sz="1400" i="1">
              <a:solidFill>
                <a:schemeClr val="bg2"/>
              </a:solidFill>
              <a:latin typeface="Arial Narrow"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left)">
                                      <p:cBhvr>
                                        <p:cTn id="7" dur="500"/>
                                        <p:tgtEl>
                                          <p:spTgt spid="481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154"/>
                                        </p:tgtEl>
                                        <p:attrNameLst>
                                          <p:attrName>style.visibility</p:attrName>
                                        </p:attrNameLst>
                                      </p:cBhvr>
                                      <p:to>
                                        <p:strVal val="visible"/>
                                      </p:to>
                                    </p:set>
                                    <p:animEffect transition="in" filter="fade">
                                      <p:cBhvr>
                                        <p:cTn id="11" dur="500"/>
                                        <p:tgtEl>
                                          <p:spTgt spid="48154"/>
                                        </p:tgtEl>
                                      </p:cBhvr>
                                    </p:animEffect>
                                  </p:childTnLst>
                                </p:cTn>
                              </p:par>
                            </p:childTnLst>
                          </p:cTn>
                        </p:par>
                        <p:par>
                          <p:cTn id="12" fill="hold">
                            <p:stCondLst>
                              <p:cond delay="1000"/>
                            </p:stCondLst>
                            <p:childTnLst>
                              <p:par>
                                <p:cTn id="13" presetID="22" presetClass="entr" presetSubtype="1"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8139"/>
                                        </p:tgtEl>
                                        <p:attrNameLst>
                                          <p:attrName>style.visibility</p:attrName>
                                        </p:attrNameLst>
                                      </p:cBhvr>
                                      <p:to>
                                        <p:strVal val="visible"/>
                                      </p:to>
                                    </p:set>
                                    <p:animEffect transition="in" filter="wipe(left)">
                                      <p:cBhvr>
                                        <p:cTn id="20" dur="500"/>
                                        <p:tgtEl>
                                          <p:spTgt spid="481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149"/>
                                        </p:tgtEl>
                                        <p:attrNameLst>
                                          <p:attrName>style.visibility</p:attrName>
                                        </p:attrNameLst>
                                      </p:cBhvr>
                                      <p:to>
                                        <p:strVal val="visible"/>
                                      </p:to>
                                    </p:set>
                                    <p:animEffect transition="in" filter="wipe(left)">
                                      <p:cBhvr>
                                        <p:cTn id="25" dur="500"/>
                                        <p:tgtEl>
                                          <p:spTgt spid="481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8150"/>
                                        </p:tgtEl>
                                        <p:attrNameLst>
                                          <p:attrName>style.visibility</p:attrName>
                                        </p:attrNameLst>
                                      </p:cBhvr>
                                      <p:to>
                                        <p:strVal val="visible"/>
                                      </p:to>
                                    </p:set>
                                    <p:animEffect transition="in" filter="wipe(left)">
                                      <p:cBhvr>
                                        <p:cTn id="30" dur="500"/>
                                        <p:tgtEl>
                                          <p:spTgt spid="4815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8151"/>
                                        </p:tgtEl>
                                        <p:attrNameLst>
                                          <p:attrName>style.visibility</p:attrName>
                                        </p:attrNameLst>
                                      </p:cBhvr>
                                      <p:to>
                                        <p:strVal val="visible"/>
                                      </p:to>
                                    </p:set>
                                    <p:animEffect transition="in" filter="wipe(left)">
                                      <p:cBhvr>
                                        <p:cTn id="35" dur="500"/>
                                        <p:tgtEl>
                                          <p:spTgt spid="48151"/>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4102"/>
                                        </p:tgtEl>
                                        <p:attrNameLst>
                                          <p:attrName>style.visibility</p:attrName>
                                        </p:attrNameLst>
                                      </p:cBhvr>
                                      <p:to>
                                        <p:strVal val="visible"/>
                                      </p:to>
                                    </p:set>
                                    <p:animEffect transition="in" filter="wipe(up)">
                                      <p:cBhvr>
                                        <p:cTn id="39" dur="500"/>
                                        <p:tgtEl>
                                          <p:spTgt spid="410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8153"/>
                                        </p:tgtEl>
                                        <p:attrNameLst>
                                          <p:attrName>style.visibility</p:attrName>
                                        </p:attrNameLst>
                                      </p:cBhvr>
                                      <p:to>
                                        <p:strVal val="visible"/>
                                      </p:to>
                                    </p:set>
                                    <p:animEffect transition="in" filter="wipe(left)">
                                      <p:cBhvr>
                                        <p:cTn id="44" dur="500"/>
                                        <p:tgtEl>
                                          <p:spTgt spid="48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48139" grpId="0"/>
      <p:bldP spid="48149" grpId="0"/>
      <p:bldP spid="48150" grpId="0"/>
      <p:bldP spid="48151" grpId="0"/>
      <p:bldP spid="4102" grpId="0"/>
      <p:bldP spid="48153" grpId="0"/>
      <p:bldP spid="4815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chemeClr val="bg2"/>
                </a:solidFill>
                <a:latin typeface="Arial Narrow" pitchFamily="34" charset="0"/>
              </a:rPr>
              <a:t>Le concept de « métier »</a:t>
            </a:r>
          </a:p>
        </p:txBody>
      </p:sp>
      <p:sp>
        <p:nvSpPr>
          <p:cNvPr id="48137" name="AutoShape 9"/>
          <p:cNvSpPr>
            <a:spLocks noChangeArrowheads="1"/>
          </p:cNvSpPr>
          <p:nvPr/>
        </p:nvSpPr>
        <p:spPr bwMode="auto">
          <a:xfrm>
            <a:off x="1098550" y="3149600"/>
            <a:ext cx="341313" cy="750888"/>
          </a:xfrm>
          <a:prstGeom prst="downArrow">
            <a:avLst>
              <a:gd name="adj1" fmla="val 50000"/>
              <a:gd name="adj2" fmla="val 55000"/>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38" name="Rectangle 3"/>
          <p:cNvSpPr>
            <a:spLocks noChangeArrowheads="1"/>
          </p:cNvSpPr>
          <p:nvPr/>
        </p:nvSpPr>
        <p:spPr bwMode="auto">
          <a:xfrm>
            <a:off x="0" y="1076325"/>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Activité</a:t>
            </a:r>
          </a:p>
        </p:txBody>
      </p:sp>
      <p:sp>
        <p:nvSpPr>
          <p:cNvPr id="48139" name="Rectangle 3"/>
          <p:cNvSpPr>
            <a:spLocks noChangeArrowheads="1"/>
          </p:cNvSpPr>
          <p:nvPr/>
        </p:nvSpPr>
        <p:spPr bwMode="auto">
          <a:xfrm>
            <a:off x="2235200" y="1374812"/>
            <a:ext cx="7161213" cy="32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smtClean="0">
                <a:solidFill>
                  <a:schemeClr val="bg2"/>
                </a:solidFill>
                <a:latin typeface="Arial Narrow" pitchFamily="34" charset="0"/>
              </a:rPr>
              <a:t>Caractérisation « opérationnelle » : le métier au quotidien :</a:t>
            </a:r>
            <a:endParaRPr lang="fr-FR" altLang="fr-FR" i="1">
              <a:solidFill>
                <a:schemeClr val="bg2"/>
              </a:solidFill>
              <a:latin typeface="Arial Narrow" pitchFamily="34" charset="0"/>
            </a:endParaRPr>
          </a:p>
        </p:txBody>
      </p:sp>
      <p:sp>
        <p:nvSpPr>
          <p:cNvPr id="48140" name="Rectangle 3"/>
          <p:cNvSpPr>
            <a:spLocks noChangeArrowheads="1"/>
          </p:cNvSpPr>
          <p:nvPr/>
        </p:nvSpPr>
        <p:spPr bwMode="auto">
          <a:xfrm>
            <a:off x="0" y="18240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Tâche</a:t>
            </a:r>
          </a:p>
        </p:txBody>
      </p:sp>
      <p:sp>
        <p:nvSpPr>
          <p:cNvPr id="48141" name="Rectangle 3"/>
          <p:cNvSpPr>
            <a:spLocks noChangeArrowheads="1"/>
          </p:cNvSpPr>
          <p:nvPr/>
        </p:nvSpPr>
        <p:spPr bwMode="auto">
          <a:xfrm>
            <a:off x="0" y="25463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Poste</a:t>
            </a:r>
          </a:p>
        </p:txBody>
      </p:sp>
      <p:sp>
        <p:nvSpPr>
          <p:cNvPr id="48142" name="Rectangle 3"/>
          <p:cNvSpPr>
            <a:spLocks noChangeArrowheads="1"/>
          </p:cNvSpPr>
          <p:nvPr/>
        </p:nvSpPr>
        <p:spPr bwMode="auto">
          <a:xfrm>
            <a:off x="0" y="40322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Métier</a:t>
            </a:r>
          </a:p>
        </p:txBody>
      </p:sp>
      <p:sp>
        <p:nvSpPr>
          <p:cNvPr id="48143" name="Rectangle 3"/>
          <p:cNvSpPr>
            <a:spLocks noChangeArrowheads="1"/>
          </p:cNvSpPr>
          <p:nvPr/>
        </p:nvSpPr>
        <p:spPr bwMode="auto">
          <a:xfrm>
            <a:off x="0" y="5622925"/>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Profession</a:t>
            </a:r>
          </a:p>
        </p:txBody>
      </p:sp>
      <p:sp>
        <p:nvSpPr>
          <p:cNvPr id="48144" name="AutoShape 16"/>
          <p:cNvSpPr>
            <a:spLocks noChangeArrowheads="1"/>
          </p:cNvSpPr>
          <p:nvPr/>
        </p:nvSpPr>
        <p:spPr bwMode="auto">
          <a:xfrm>
            <a:off x="1108075" y="1571625"/>
            <a:ext cx="341313" cy="261938"/>
          </a:xfrm>
          <a:prstGeom prst="downArrow">
            <a:avLst>
              <a:gd name="adj1" fmla="val 49769"/>
              <a:gd name="adj2" fmla="val 57574"/>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45" name="AutoShape 17"/>
          <p:cNvSpPr>
            <a:spLocks noChangeArrowheads="1"/>
          </p:cNvSpPr>
          <p:nvPr/>
        </p:nvSpPr>
        <p:spPr bwMode="auto">
          <a:xfrm>
            <a:off x="1108075" y="2317750"/>
            <a:ext cx="341313" cy="261938"/>
          </a:xfrm>
          <a:prstGeom prst="downArrow">
            <a:avLst>
              <a:gd name="adj1" fmla="val 49769"/>
              <a:gd name="adj2" fmla="val 57574"/>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48" name="AutoShape 20"/>
          <p:cNvSpPr>
            <a:spLocks noChangeArrowheads="1"/>
          </p:cNvSpPr>
          <p:nvPr/>
        </p:nvSpPr>
        <p:spPr bwMode="auto">
          <a:xfrm>
            <a:off x="1098550" y="4730750"/>
            <a:ext cx="341313" cy="750888"/>
          </a:xfrm>
          <a:prstGeom prst="downArrow">
            <a:avLst>
              <a:gd name="adj1" fmla="val 50000"/>
              <a:gd name="adj2" fmla="val 55000"/>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51" name="Rectangle 3"/>
          <p:cNvSpPr>
            <a:spLocks noChangeArrowheads="1"/>
          </p:cNvSpPr>
          <p:nvPr/>
        </p:nvSpPr>
        <p:spPr bwMode="auto">
          <a:xfrm>
            <a:off x="2235200" y="3547632"/>
            <a:ext cx="6908800" cy="32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smtClean="0">
                <a:solidFill>
                  <a:schemeClr val="bg2"/>
                </a:solidFill>
                <a:latin typeface="Arial Narrow" pitchFamily="34" charset="0"/>
              </a:rPr>
              <a:t>Caractérisation « existentielle » : ce qui fait le métier :</a:t>
            </a:r>
            <a:endParaRPr lang="fr-FR" altLang="fr-FR" i="1">
              <a:solidFill>
                <a:schemeClr val="bg2"/>
              </a:solidFill>
              <a:latin typeface="Arial Narrow" pitchFamily="34" charset="0"/>
            </a:endParaRPr>
          </a:p>
        </p:txBody>
      </p:sp>
      <p:sp>
        <p:nvSpPr>
          <p:cNvPr id="4102" name="Text Box 3"/>
          <p:cNvSpPr txBox="1">
            <a:spLocks noChangeArrowheads="1"/>
          </p:cNvSpPr>
          <p:nvPr/>
        </p:nvSpPr>
        <p:spPr bwMode="auto">
          <a:xfrm>
            <a:off x="2533650" y="3995738"/>
            <a:ext cx="6610350"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sz="1600" b="1" i="1">
                <a:solidFill>
                  <a:srgbClr val="3A5420"/>
                </a:solidFill>
                <a:latin typeface="Arial Narrow" pitchFamily="34" charset="0"/>
              </a:rPr>
              <a:t>Un savoir-faire spécifique attaché au métier</a:t>
            </a:r>
          </a:p>
          <a:p>
            <a:pPr eaLnBrk="1" hangingPunct="1">
              <a:lnSpc>
                <a:spcPct val="90000"/>
              </a:lnSpc>
              <a:spcAft>
                <a:spcPct val="20000"/>
              </a:spcAft>
              <a:buFontTx/>
              <a:buBlip>
                <a:blip r:embed="rId2"/>
              </a:buBlip>
            </a:pPr>
            <a:r>
              <a:rPr lang="fr-FR" altLang="fr-FR" sz="1600" b="1" i="1">
                <a:solidFill>
                  <a:srgbClr val="3A5420"/>
                </a:solidFill>
                <a:latin typeface="Arial Narrow" pitchFamily="34" charset="0"/>
              </a:rPr>
              <a:t>La reconnaissance d’une identité de métier, un positionnement social</a:t>
            </a:r>
          </a:p>
          <a:p>
            <a:pPr eaLnBrk="1" hangingPunct="1">
              <a:lnSpc>
                <a:spcPct val="90000"/>
              </a:lnSpc>
              <a:spcAft>
                <a:spcPct val="20000"/>
              </a:spcAft>
              <a:buFontTx/>
              <a:buBlip>
                <a:blip r:embed="rId2"/>
              </a:buBlip>
            </a:pPr>
            <a:r>
              <a:rPr lang="fr-FR" altLang="fr-FR" sz="1600" b="1" i="1">
                <a:solidFill>
                  <a:srgbClr val="3A5420"/>
                </a:solidFill>
                <a:latin typeface="Arial Narrow" pitchFamily="34" charset="0"/>
              </a:rPr>
              <a:t>Une organisation de la communauté concernée</a:t>
            </a:r>
          </a:p>
          <a:p>
            <a:pPr eaLnBrk="1" hangingPunct="1">
              <a:lnSpc>
                <a:spcPct val="90000"/>
              </a:lnSpc>
              <a:spcAft>
                <a:spcPct val="20000"/>
              </a:spcAft>
              <a:buFontTx/>
              <a:buBlip>
                <a:blip r:embed="rId2"/>
              </a:buBlip>
            </a:pPr>
            <a:r>
              <a:rPr lang="fr-FR" altLang="fr-FR" sz="1600" b="1" i="1">
                <a:solidFill>
                  <a:srgbClr val="3A5420"/>
                </a:solidFill>
                <a:latin typeface="Arial Narrow" pitchFamily="34" charset="0"/>
              </a:rPr>
              <a:t>Une structuration du marché du travail</a:t>
            </a:r>
          </a:p>
        </p:txBody>
      </p:sp>
      <p:sp>
        <p:nvSpPr>
          <p:cNvPr id="2" name="Arc 1"/>
          <p:cNvSpPr/>
          <p:nvPr/>
        </p:nvSpPr>
        <p:spPr>
          <a:xfrm rot="2926367">
            <a:off x="-2363774" y="-233861"/>
            <a:ext cx="4727544" cy="4115800"/>
          </a:xfrm>
          <a:prstGeom prst="arc">
            <a:avLst>
              <a:gd name="adj1" fmla="val 17761032"/>
              <a:gd name="adj2" fmla="val 20342086"/>
            </a:avLst>
          </a:prstGeom>
          <a:ln w="38100">
            <a:solidFill>
              <a:srgbClr val="5F91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p:cNvSpPr/>
          <p:nvPr/>
        </p:nvSpPr>
        <p:spPr>
          <a:xfrm rot="2926367">
            <a:off x="-2363774" y="1974349"/>
            <a:ext cx="4727544" cy="4115800"/>
          </a:xfrm>
          <a:prstGeom prst="arc">
            <a:avLst>
              <a:gd name="adj1" fmla="val 17761032"/>
              <a:gd name="adj2" fmla="val 20342086"/>
            </a:avLst>
          </a:prstGeom>
          <a:ln w="38100">
            <a:solidFill>
              <a:srgbClr val="5F91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Text Box 3"/>
          <p:cNvSpPr txBox="1">
            <a:spLocks noChangeArrowheads="1"/>
          </p:cNvSpPr>
          <p:nvPr/>
        </p:nvSpPr>
        <p:spPr bwMode="auto">
          <a:xfrm>
            <a:off x="2533650" y="1771793"/>
            <a:ext cx="661035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Les tâches demandées</a:t>
            </a:r>
            <a:endParaRPr lang="fr-FR" altLang="fr-FR" sz="1600" b="1" i="1">
              <a:solidFill>
                <a:srgbClr val="3A5420"/>
              </a:solidFill>
              <a:latin typeface="Arial Narrow" pitchFamily="34" charset="0"/>
            </a:endParaRP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L’environnement de travail</a:t>
            </a:r>
            <a:endParaRPr lang="fr-FR" altLang="fr-FR" sz="1600" b="1" i="1">
              <a:solidFill>
                <a:srgbClr val="3A5420"/>
              </a:solidFill>
              <a:latin typeface="Arial Narrow" pitchFamily="34" charset="0"/>
            </a:endParaRP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Les relations humaines</a:t>
            </a: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a:t>
            </a:r>
            <a:endParaRPr lang="fr-FR" altLang="fr-FR" sz="1600" b="1" i="1">
              <a:solidFill>
                <a:srgbClr val="3A5420"/>
              </a:solidFill>
              <a:latin typeface="Arial Narrow" pitchFamily="34" charset="0"/>
            </a:endParaRPr>
          </a:p>
        </p:txBody>
      </p:sp>
    </p:spTree>
    <p:extLst>
      <p:ext uri="{BB962C8B-B14F-4D97-AF65-F5344CB8AC3E}">
        <p14:creationId xmlns:p14="http://schemas.microsoft.com/office/powerpoint/2010/main" val="374801699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chemeClr val="bg2"/>
                </a:solidFill>
                <a:latin typeface="Arial Narrow" pitchFamily="34" charset="0"/>
              </a:rPr>
              <a:t>Le concept de « métier »</a:t>
            </a:r>
          </a:p>
        </p:txBody>
      </p:sp>
      <p:sp>
        <p:nvSpPr>
          <p:cNvPr id="48137" name="AutoShape 9"/>
          <p:cNvSpPr>
            <a:spLocks noChangeArrowheads="1"/>
          </p:cNvSpPr>
          <p:nvPr/>
        </p:nvSpPr>
        <p:spPr bwMode="auto">
          <a:xfrm>
            <a:off x="1098550" y="3149600"/>
            <a:ext cx="341313" cy="750888"/>
          </a:xfrm>
          <a:prstGeom prst="downArrow">
            <a:avLst>
              <a:gd name="adj1" fmla="val 50000"/>
              <a:gd name="adj2" fmla="val 55000"/>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38" name="Rectangle 3"/>
          <p:cNvSpPr>
            <a:spLocks noChangeArrowheads="1"/>
          </p:cNvSpPr>
          <p:nvPr/>
        </p:nvSpPr>
        <p:spPr bwMode="auto">
          <a:xfrm>
            <a:off x="0" y="1076325"/>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Activité</a:t>
            </a:r>
          </a:p>
        </p:txBody>
      </p:sp>
      <p:sp>
        <p:nvSpPr>
          <p:cNvPr id="48139" name="Rectangle 3"/>
          <p:cNvSpPr>
            <a:spLocks noChangeArrowheads="1"/>
          </p:cNvSpPr>
          <p:nvPr/>
        </p:nvSpPr>
        <p:spPr bwMode="auto">
          <a:xfrm>
            <a:off x="2235200" y="1374812"/>
            <a:ext cx="7161213" cy="32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smtClean="0">
                <a:solidFill>
                  <a:schemeClr val="bg2"/>
                </a:solidFill>
                <a:latin typeface="Arial Narrow" pitchFamily="34" charset="0"/>
              </a:rPr>
              <a:t>Caractérisation « opérationnelle » : le métier au quotidien :</a:t>
            </a:r>
            <a:endParaRPr lang="fr-FR" altLang="fr-FR" i="1">
              <a:solidFill>
                <a:schemeClr val="bg2"/>
              </a:solidFill>
              <a:latin typeface="Arial Narrow" pitchFamily="34" charset="0"/>
            </a:endParaRPr>
          </a:p>
        </p:txBody>
      </p:sp>
      <p:sp>
        <p:nvSpPr>
          <p:cNvPr id="48140" name="Rectangle 3"/>
          <p:cNvSpPr>
            <a:spLocks noChangeArrowheads="1"/>
          </p:cNvSpPr>
          <p:nvPr/>
        </p:nvSpPr>
        <p:spPr bwMode="auto">
          <a:xfrm>
            <a:off x="0" y="18240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Tâche</a:t>
            </a:r>
          </a:p>
        </p:txBody>
      </p:sp>
      <p:sp>
        <p:nvSpPr>
          <p:cNvPr id="48141" name="Rectangle 3"/>
          <p:cNvSpPr>
            <a:spLocks noChangeArrowheads="1"/>
          </p:cNvSpPr>
          <p:nvPr/>
        </p:nvSpPr>
        <p:spPr bwMode="auto">
          <a:xfrm>
            <a:off x="0" y="25463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Poste</a:t>
            </a:r>
          </a:p>
        </p:txBody>
      </p:sp>
      <p:sp>
        <p:nvSpPr>
          <p:cNvPr id="48142" name="Rectangle 3"/>
          <p:cNvSpPr>
            <a:spLocks noChangeArrowheads="1"/>
          </p:cNvSpPr>
          <p:nvPr/>
        </p:nvSpPr>
        <p:spPr bwMode="auto">
          <a:xfrm>
            <a:off x="0" y="40322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Métier</a:t>
            </a:r>
          </a:p>
        </p:txBody>
      </p:sp>
      <p:sp>
        <p:nvSpPr>
          <p:cNvPr id="48143" name="Rectangle 3"/>
          <p:cNvSpPr>
            <a:spLocks noChangeArrowheads="1"/>
          </p:cNvSpPr>
          <p:nvPr/>
        </p:nvSpPr>
        <p:spPr bwMode="auto">
          <a:xfrm>
            <a:off x="0" y="5622925"/>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400" b="1" i="1">
                <a:solidFill>
                  <a:srgbClr val="5F9127"/>
                </a:solidFill>
              </a:rPr>
              <a:t>Profession</a:t>
            </a:r>
          </a:p>
        </p:txBody>
      </p:sp>
      <p:sp>
        <p:nvSpPr>
          <p:cNvPr id="48144" name="AutoShape 16"/>
          <p:cNvSpPr>
            <a:spLocks noChangeArrowheads="1"/>
          </p:cNvSpPr>
          <p:nvPr/>
        </p:nvSpPr>
        <p:spPr bwMode="auto">
          <a:xfrm>
            <a:off x="1108075" y="1571625"/>
            <a:ext cx="341313" cy="261938"/>
          </a:xfrm>
          <a:prstGeom prst="downArrow">
            <a:avLst>
              <a:gd name="adj1" fmla="val 49769"/>
              <a:gd name="adj2" fmla="val 57574"/>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45" name="AutoShape 17"/>
          <p:cNvSpPr>
            <a:spLocks noChangeArrowheads="1"/>
          </p:cNvSpPr>
          <p:nvPr/>
        </p:nvSpPr>
        <p:spPr bwMode="auto">
          <a:xfrm>
            <a:off x="1108075" y="2317750"/>
            <a:ext cx="341313" cy="261938"/>
          </a:xfrm>
          <a:prstGeom prst="downArrow">
            <a:avLst>
              <a:gd name="adj1" fmla="val 49769"/>
              <a:gd name="adj2" fmla="val 57574"/>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48" name="AutoShape 20"/>
          <p:cNvSpPr>
            <a:spLocks noChangeArrowheads="1"/>
          </p:cNvSpPr>
          <p:nvPr/>
        </p:nvSpPr>
        <p:spPr bwMode="auto">
          <a:xfrm>
            <a:off x="1098550" y="4730750"/>
            <a:ext cx="341313" cy="750888"/>
          </a:xfrm>
          <a:prstGeom prst="downArrow">
            <a:avLst>
              <a:gd name="adj1" fmla="val 50000"/>
              <a:gd name="adj2" fmla="val 55000"/>
            </a:avLst>
          </a:prstGeom>
          <a:solidFill>
            <a:srgbClr val="5F9127"/>
          </a:solidFill>
          <a:ln w="9525" algn="ctr">
            <a:solidFill>
              <a:srgbClr val="3A54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8151" name="Rectangle 3"/>
          <p:cNvSpPr>
            <a:spLocks noChangeArrowheads="1"/>
          </p:cNvSpPr>
          <p:nvPr/>
        </p:nvSpPr>
        <p:spPr bwMode="auto">
          <a:xfrm>
            <a:off x="2235200" y="3547632"/>
            <a:ext cx="6908800" cy="32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fr-FR" altLang="fr-FR" i="1" smtClean="0">
                <a:solidFill>
                  <a:schemeClr val="bg2"/>
                </a:solidFill>
                <a:latin typeface="Arial Narrow" pitchFamily="34" charset="0"/>
              </a:rPr>
              <a:t>Caractérisation « existentielle » : </a:t>
            </a:r>
            <a:r>
              <a:rPr lang="fr-FR" altLang="fr-FR" i="1" smtClean="0">
                <a:solidFill>
                  <a:schemeClr val="bg2"/>
                </a:solidFill>
                <a:latin typeface="Arial Narrow" pitchFamily="34" charset="0"/>
              </a:rPr>
              <a:t>le métier dans la société </a:t>
            </a:r>
            <a:r>
              <a:rPr lang="fr-FR" altLang="fr-FR" i="1" smtClean="0">
                <a:solidFill>
                  <a:schemeClr val="bg2"/>
                </a:solidFill>
                <a:latin typeface="Arial Narrow" pitchFamily="34" charset="0"/>
              </a:rPr>
              <a:t>:</a:t>
            </a:r>
            <a:endParaRPr lang="fr-FR" altLang="fr-FR" i="1">
              <a:solidFill>
                <a:schemeClr val="bg2"/>
              </a:solidFill>
              <a:latin typeface="Arial Narrow" pitchFamily="34" charset="0"/>
            </a:endParaRPr>
          </a:p>
        </p:txBody>
      </p:sp>
      <p:sp>
        <p:nvSpPr>
          <p:cNvPr id="4102" name="Text Box 3"/>
          <p:cNvSpPr txBox="1">
            <a:spLocks noChangeArrowheads="1"/>
          </p:cNvSpPr>
          <p:nvPr/>
        </p:nvSpPr>
        <p:spPr bwMode="auto">
          <a:xfrm>
            <a:off x="2533650" y="3995738"/>
            <a:ext cx="6610350"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sz="1600" b="1" i="1">
                <a:solidFill>
                  <a:srgbClr val="3A5420"/>
                </a:solidFill>
                <a:latin typeface="Arial Narrow" pitchFamily="34" charset="0"/>
              </a:rPr>
              <a:t>Un savoir-faire spécifique attaché au métier</a:t>
            </a:r>
          </a:p>
          <a:p>
            <a:pPr eaLnBrk="1" hangingPunct="1">
              <a:lnSpc>
                <a:spcPct val="90000"/>
              </a:lnSpc>
              <a:spcAft>
                <a:spcPct val="20000"/>
              </a:spcAft>
              <a:buFontTx/>
              <a:buBlip>
                <a:blip r:embed="rId2"/>
              </a:buBlip>
            </a:pPr>
            <a:r>
              <a:rPr lang="fr-FR" altLang="fr-FR" sz="1600" b="1" i="1">
                <a:solidFill>
                  <a:srgbClr val="3A5420"/>
                </a:solidFill>
                <a:latin typeface="Arial Narrow" pitchFamily="34" charset="0"/>
              </a:rPr>
              <a:t>La reconnaissance d’une identité de métier, un positionnement social</a:t>
            </a:r>
          </a:p>
          <a:p>
            <a:pPr eaLnBrk="1" hangingPunct="1">
              <a:lnSpc>
                <a:spcPct val="90000"/>
              </a:lnSpc>
              <a:spcAft>
                <a:spcPct val="20000"/>
              </a:spcAft>
              <a:buFontTx/>
              <a:buBlip>
                <a:blip r:embed="rId2"/>
              </a:buBlip>
            </a:pPr>
            <a:r>
              <a:rPr lang="fr-FR" altLang="fr-FR" sz="1600" b="1" i="1">
                <a:solidFill>
                  <a:srgbClr val="3A5420"/>
                </a:solidFill>
                <a:latin typeface="Arial Narrow" pitchFamily="34" charset="0"/>
              </a:rPr>
              <a:t>Une organisation de la communauté concernée</a:t>
            </a:r>
          </a:p>
          <a:p>
            <a:pPr eaLnBrk="1" hangingPunct="1">
              <a:lnSpc>
                <a:spcPct val="90000"/>
              </a:lnSpc>
              <a:spcAft>
                <a:spcPct val="20000"/>
              </a:spcAft>
              <a:buFontTx/>
              <a:buBlip>
                <a:blip r:embed="rId2"/>
              </a:buBlip>
            </a:pPr>
            <a:r>
              <a:rPr lang="fr-FR" altLang="fr-FR" sz="1600" b="1" i="1">
                <a:solidFill>
                  <a:srgbClr val="3A5420"/>
                </a:solidFill>
                <a:latin typeface="Arial Narrow" pitchFamily="34" charset="0"/>
              </a:rPr>
              <a:t>Une structuration du marché du travail</a:t>
            </a:r>
          </a:p>
        </p:txBody>
      </p:sp>
      <p:sp>
        <p:nvSpPr>
          <p:cNvPr id="2" name="Arc 1"/>
          <p:cNvSpPr/>
          <p:nvPr/>
        </p:nvSpPr>
        <p:spPr>
          <a:xfrm rot="2926367">
            <a:off x="-2363774" y="-233861"/>
            <a:ext cx="4727544" cy="4115800"/>
          </a:xfrm>
          <a:prstGeom prst="arc">
            <a:avLst>
              <a:gd name="adj1" fmla="val 17761032"/>
              <a:gd name="adj2" fmla="val 20342086"/>
            </a:avLst>
          </a:prstGeom>
          <a:ln w="38100">
            <a:solidFill>
              <a:srgbClr val="5F91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p:cNvSpPr/>
          <p:nvPr/>
        </p:nvSpPr>
        <p:spPr>
          <a:xfrm rot="2926367">
            <a:off x="-2363774" y="1974349"/>
            <a:ext cx="4727544" cy="4115800"/>
          </a:xfrm>
          <a:prstGeom prst="arc">
            <a:avLst>
              <a:gd name="adj1" fmla="val 17761032"/>
              <a:gd name="adj2" fmla="val 20342086"/>
            </a:avLst>
          </a:prstGeom>
          <a:ln w="38100">
            <a:solidFill>
              <a:srgbClr val="5F91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Text Box 3"/>
          <p:cNvSpPr txBox="1">
            <a:spLocks noChangeArrowheads="1"/>
          </p:cNvSpPr>
          <p:nvPr/>
        </p:nvSpPr>
        <p:spPr bwMode="auto">
          <a:xfrm>
            <a:off x="2533650" y="1771793"/>
            <a:ext cx="661035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Les tâches demandées</a:t>
            </a:r>
            <a:endParaRPr lang="fr-FR" altLang="fr-FR" sz="1600" b="1" i="1">
              <a:solidFill>
                <a:srgbClr val="3A5420"/>
              </a:solidFill>
              <a:latin typeface="Arial Narrow" pitchFamily="34" charset="0"/>
            </a:endParaRP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L’environnement de travail</a:t>
            </a:r>
            <a:endParaRPr lang="fr-FR" altLang="fr-FR" sz="1600" b="1" i="1">
              <a:solidFill>
                <a:srgbClr val="3A5420"/>
              </a:solidFill>
              <a:latin typeface="Arial Narrow" pitchFamily="34" charset="0"/>
            </a:endParaRP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Les relations humaines</a:t>
            </a:r>
          </a:p>
          <a:p>
            <a:pPr eaLnBrk="1" hangingPunct="1">
              <a:lnSpc>
                <a:spcPct val="90000"/>
              </a:lnSpc>
              <a:spcAft>
                <a:spcPct val="20000"/>
              </a:spcAft>
              <a:buFontTx/>
              <a:buBlip>
                <a:blip r:embed="rId2"/>
              </a:buBlip>
            </a:pPr>
            <a:r>
              <a:rPr lang="fr-FR" altLang="fr-FR" sz="1600" b="1" i="1" smtClean="0">
                <a:solidFill>
                  <a:srgbClr val="3A5420"/>
                </a:solidFill>
                <a:latin typeface="Arial Narrow" pitchFamily="34" charset="0"/>
              </a:rPr>
              <a:t>…</a:t>
            </a:r>
            <a:endParaRPr lang="fr-FR" altLang="fr-FR" sz="1600" b="1" i="1">
              <a:solidFill>
                <a:srgbClr val="3A5420"/>
              </a:solidFill>
              <a:latin typeface="Arial Narrow" pitchFamily="34" charset="0"/>
            </a:endParaRPr>
          </a:p>
        </p:txBody>
      </p:sp>
      <p:sp>
        <p:nvSpPr>
          <p:cNvPr id="19" name="Arc 18"/>
          <p:cNvSpPr/>
          <p:nvPr/>
        </p:nvSpPr>
        <p:spPr>
          <a:xfrm rot="2926367">
            <a:off x="-2806788" y="-2122149"/>
            <a:ext cx="10859829" cy="9366437"/>
          </a:xfrm>
          <a:prstGeom prst="arc">
            <a:avLst>
              <a:gd name="adj1" fmla="val 17761032"/>
              <a:gd name="adj2" fmla="val 2034208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Rectangle 3"/>
          <p:cNvSpPr>
            <a:spLocks noChangeArrowheads="1"/>
          </p:cNvSpPr>
          <p:nvPr/>
        </p:nvSpPr>
        <p:spPr bwMode="auto">
          <a:xfrm>
            <a:off x="7600950" y="2206496"/>
            <a:ext cx="1583747" cy="150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pPr>
            <a:r>
              <a:rPr lang="fr-FR" altLang="fr-FR" b="1" i="1" smtClean="0">
                <a:solidFill>
                  <a:srgbClr val="C00000"/>
                </a:solidFill>
                <a:latin typeface="Arial Narrow" pitchFamily="34" charset="0"/>
              </a:rPr>
              <a:t>=&gt; Deux tableaux de caractérisation comparative du métier selon les trajectoires</a:t>
            </a:r>
            <a:endParaRPr lang="fr-FR" altLang="fr-FR" b="1" i="1">
              <a:solidFill>
                <a:srgbClr val="C00000"/>
              </a:solidFill>
              <a:latin typeface="Arial Narrow" pitchFamily="34" charset="0"/>
            </a:endParaRPr>
          </a:p>
        </p:txBody>
      </p:sp>
      <p:sp>
        <p:nvSpPr>
          <p:cNvPr id="23" name="Freeform 34"/>
          <p:cNvSpPr>
            <a:spLocks/>
          </p:cNvSpPr>
          <p:nvPr/>
        </p:nvSpPr>
        <p:spPr bwMode="auto">
          <a:xfrm>
            <a:off x="3543300" y="3441564"/>
            <a:ext cx="3686175" cy="518402"/>
          </a:xfrm>
          <a:custGeom>
            <a:avLst/>
            <a:gdLst>
              <a:gd name="T0" fmla="*/ 2147483647 w 3310"/>
              <a:gd name="T1" fmla="*/ 1441207392 h 2110"/>
              <a:gd name="T2" fmla="*/ 2147483647 w 3310"/>
              <a:gd name="T3" fmla="*/ 1233293879 h 2110"/>
              <a:gd name="T4" fmla="*/ 2147483647 w 3310"/>
              <a:gd name="T5" fmla="*/ 1195488814 h 2110"/>
              <a:gd name="T6" fmla="*/ 2147483647 w 3310"/>
              <a:gd name="T7" fmla="*/ 1308904009 h 2110"/>
              <a:gd name="T8" fmla="*/ 2147483647 w 3310"/>
              <a:gd name="T9" fmla="*/ 1535706045 h 2110"/>
              <a:gd name="T10" fmla="*/ 2147483647 w 3310"/>
              <a:gd name="T11" fmla="*/ 1951533070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23108 h 2110"/>
              <a:gd name="T62" fmla="*/ 2147483647 w 3310"/>
              <a:gd name="T63" fmla="*/ 1365597430 h 2110"/>
              <a:gd name="T64" fmla="*/ 2147483647 w 3310"/>
              <a:gd name="T65" fmla="*/ 930881881 h 2110"/>
              <a:gd name="T66" fmla="*/ 2147483647 w 3310"/>
              <a:gd name="T67" fmla="*/ 552859753 h 2110"/>
              <a:gd name="T68" fmla="*/ 2147483647 w 3310"/>
              <a:gd name="T69" fmla="*/ 326029698 h 2110"/>
              <a:gd name="T70" fmla="*/ 2147483647 w 3310"/>
              <a:gd name="T71" fmla="*/ 137032728 h 2110"/>
              <a:gd name="T72" fmla="*/ 2147483647 w 3310"/>
              <a:gd name="T73" fmla="*/ 4729177 h 2110"/>
              <a:gd name="T74" fmla="*/ 2147483647 w 3310"/>
              <a:gd name="T75" fmla="*/ 99227663 h 2110"/>
              <a:gd name="T76" fmla="*/ 2147483647 w 3310"/>
              <a:gd name="T77" fmla="*/ 288252820 h 2110"/>
              <a:gd name="T78" fmla="*/ 2147483647 w 3310"/>
              <a:gd name="T79" fmla="*/ 552859753 h 2110"/>
              <a:gd name="T80" fmla="*/ 2147483647 w 3310"/>
              <a:gd name="T81" fmla="*/ 76077326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4" name="Freeform 34"/>
          <p:cNvSpPr>
            <a:spLocks/>
          </p:cNvSpPr>
          <p:nvPr/>
        </p:nvSpPr>
        <p:spPr bwMode="auto">
          <a:xfrm>
            <a:off x="3543300" y="1269977"/>
            <a:ext cx="3686175" cy="518402"/>
          </a:xfrm>
          <a:custGeom>
            <a:avLst/>
            <a:gdLst>
              <a:gd name="T0" fmla="*/ 2147483647 w 3310"/>
              <a:gd name="T1" fmla="*/ 1441207392 h 2110"/>
              <a:gd name="T2" fmla="*/ 2147483647 w 3310"/>
              <a:gd name="T3" fmla="*/ 1233293879 h 2110"/>
              <a:gd name="T4" fmla="*/ 2147483647 w 3310"/>
              <a:gd name="T5" fmla="*/ 1195488814 h 2110"/>
              <a:gd name="T6" fmla="*/ 2147483647 w 3310"/>
              <a:gd name="T7" fmla="*/ 1308904009 h 2110"/>
              <a:gd name="T8" fmla="*/ 2147483647 w 3310"/>
              <a:gd name="T9" fmla="*/ 1535706045 h 2110"/>
              <a:gd name="T10" fmla="*/ 2147483647 w 3310"/>
              <a:gd name="T11" fmla="*/ 1951533070 h 2110"/>
              <a:gd name="T12" fmla="*/ 2147483647 w 3310"/>
              <a:gd name="T13" fmla="*/ 2147483647 h 2110"/>
              <a:gd name="T14" fmla="*/ 2015628319 w 3310"/>
              <a:gd name="T15" fmla="*/ 2147483647 h 2110"/>
              <a:gd name="T16" fmla="*/ 475622137 w 3310"/>
              <a:gd name="T17" fmla="*/ 2147483647 h 2110"/>
              <a:gd name="T18" fmla="*/ 22660100 w 3310"/>
              <a:gd name="T19" fmla="*/ 2147483647 h 2110"/>
              <a:gd name="T20" fmla="*/ 656742774 w 3310"/>
              <a:gd name="T21" fmla="*/ 2147483647 h 2110"/>
              <a:gd name="T22" fmla="*/ 2147483647 w 3310"/>
              <a:gd name="T23" fmla="*/ 2147483647 h 2110"/>
              <a:gd name="T24" fmla="*/ 2147483647 w 3310"/>
              <a:gd name="T25" fmla="*/ 2147483647 h 2110"/>
              <a:gd name="T26" fmla="*/ 2147483647 w 3310"/>
              <a:gd name="T27" fmla="*/ 2147483647 h 2110"/>
              <a:gd name="T28" fmla="*/ 2147483647 w 3310"/>
              <a:gd name="T29" fmla="*/ 2147483647 h 2110"/>
              <a:gd name="T30" fmla="*/ 2147483647 w 3310"/>
              <a:gd name="T31" fmla="*/ 2147483647 h 2110"/>
              <a:gd name="T32" fmla="*/ 2147483647 w 3310"/>
              <a:gd name="T33" fmla="*/ 2147483647 h 2110"/>
              <a:gd name="T34" fmla="*/ 2147483647 w 3310"/>
              <a:gd name="T35" fmla="*/ 2147483647 h 2110"/>
              <a:gd name="T36" fmla="*/ 2147483647 w 3310"/>
              <a:gd name="T37" fmla="*/ 2147483647 h 2110"/>
              <a:gd name="T38" fmla="*/ 2147483647 w 3310"/>
              <a:gd name="T39" fmla="*/ 2147483647 h 2110"/>
              <a:gd name="T40" fmla="*/ 2147483647 w 3310"/>
              <a:gd name="T41" fmla="*/ 2147483647 h 2110"/>
              <a:gd name="T42" fmla="*/ 2147483647 w 3310"/>
              <a:gd name="T43" fmla="*/ 2147483647 h 2110"/>
              <a:gd name="T44" fmla="*/ 2147483647 w 3310"/>
              <a:gd name="T45" fmla="*/ 2147483647 h 2110"/>
              <a:gd name="T46" fmla="*/ 2147483647 w 3310"/>
              <a:gd name="T47" fmla="*/ 2147483647 h 2110"/>
              <a:gd name="T48" fmla="*/ 2147483647 w 3310"/>
              <a:gd name="T49" fmla="*/ 2147483647 h 2110"/>
              <a:gd name="T50" fmla="*/ 2147483647 w 3310"/>
              <a:gd name="T51" fmla="*/ 2147483647 h 2110"/>
              <a:gd name="T52" fmla="*/ 2147483647 w 3310"/>
              <a:gd name="T53" fmla="*/ 2147483647 h 2110"/>
              <a:gd name="T54" fmla="*/ 2147483647 w 3310"/>
              <a:gd name="T55" fmla="*/ 2147483647 h 2110"/>
              <a:gd name="T56" fmla="*/ 2147483647 w 3310"/>
              <a:gd name="T57" fmla="*/ 2147483647 h 2110"/>
              <a:gd name="T58" fmla="*/ 2147483647 w 3310"/>
              <a:gd name="T59" fmla="*/ 2147483647 h 2110"/>
              <a:gd name="T60" fmla="*/ 2147483647 w 3310"/>
              <a:gd name="T61" fmla="*/ 1875923108 h 2110"/>
              <a:gd name="T62" fmla="*/ 2147483647 w 3310"/>
              <a:gd name="T63" fmla="*/ 1365597430 h 2110"/>
              <a:gd name="T64" fmla="*/ 2147483647 w 3310"/>
              <a:gd name="T65" fmla="*/ 930881881 h 2110"/>
              <a:gd name="T66" fmla="*/ 2147483647 w 3310"/>
              <a:gd name="T67" fmla="*/ 552859753 h 2110"/>
              <a:gd name="T68" fmla="*/ 2147483647 w 3310"/>
              <a:gd name="T69" fmla="*/ 326029698 h 2110"/>
              <a:gd name="T70" fmla="*/ 2147483647 w 3310"/>
              <a:gd name="T71" fmla="*/ 137032728 h 2110"/>
              <a:gd name="T72" fmla="*/ 2147483647 w 3310"/>
              <a:gd name="T73" fmla="*/ 4729177 h 2110"/>
              <a:gd name="T74" fmla="*/ 2147483647 w 3310"/>
              <a:gd name="T75" fmla="*/ 99227663 h 2110"/>
              <a:gd name="T76" fmla="*/ 2147483647 w 3310"/>
              <a:gd name="T77" fmla="*/ 288252820 h 2110"/>
              <a:gd name="T78" fmla="*/ 2147483647 w 3310"/>
              <a:gd name="T79" fmla="*/ 552859753 h 2110"/>
              <a:gd name="T80" fmla="*/ 2147483647 w 3310"/>
              <a:gd name="T81" fmla="*/ 760773266 h 2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10" h="2110">
                <a:moveTo>
                  <a:pt x="1057" y="305"/>
                </a:moveTo>
                <a:cubicBezTo>
                  <a:pt x="1015" y="287"/>
                  <a:pt x="974" y="270"/>
                  <a:pt x="925" y="261"/>
                </a:cubicBezTo>
                <a:cubicBezTo>
                  <a:pt x="876" y="252"/>
                  <a:pt x="815" y="250"/>
                  <a:pt x="765" y="253"/>
                </a:cubicBezTo>
                <a:cubicBezTo>
                  <a:pt x="715" y="256"/>
                  <a:pt x="676" y="265"/>
                  <a:pt x="625" y="277"/>
                </a:cubicBezTo>
                <a:cubicBezTo>
                  <a:pt x="574" y="289"/>
                  <a:pt x="510" y="302"/>
                  <a:pt x="457" y="325"/>
                </a:cubicBezTo>
                <a:cubicBezTo>
                  <a:pt x="404" y="348"/>
                  <a:pt x="356" y="376"/>
                  <a:pt x="309" y="413"/>
                </a:cubicBezTo>
                <a:cubicBezTo>
                  <a:pt x="262" y="450"/>
                  <a:pt x="214" y="503"/>
                  <a:pt x="177" y="549"/>
                </a:cubicBezTo>
                <a:cubicBezTo>
                  <a:pt x="140" y="595"/>
                  <a:pt x="115" y="636"/>
                  <a:pt x="89" y="689"/>
                </a:cubicBezTo>
                <a:cubicBezTo>
                  <a:pt x="63" y="742"/>
                  <a:pt x="36" y="801"/>
                  <a:pt x="21" y="869"/>
                </a:cubicBezTo>
                <a:cubicBezTo>
                  <a:pt x="6" y="937"/>
                  <a:pt x="0" y="1023"/>
                  <a:pt x="1" y="1097"/>
                </a:cubicBezTo>
                <a:cubicBezTo>
                  <a:pt x="2" y="1171"/>
                  <a:pt x="11" y="1246"/>
                  <a:pt x="29" y="1313"/>
                </a:cubicBezTo>
                <a:cubicBezTo>
                  <a:pt x="47" y="1380"/>
                  <a:pt x="70" y="1437"/>
                  <a:pt x="109" y="1501"/>
                </a:cubicBezTo>
                <a:cubicBezTo>
                  <a:pt x="148" y="1565"/>
                  <a:pt x="198" y="1636"/>
                  <a:pt x="265" y="1697"/>
                </a:cubicBezTo>
                <a:cubicBezTo>
                  <a:pt x="332" y="1758"/>
                  <a:pt x="416" y="1818"/>
                  <a:pt x="509" y="1869"/>
                </a:cubicBezTo>
                <a:cubicBezTo>
                  <a:pt x="602" y="1920"/>
                  <a:pt x="710" y="1966"/>
                  <a:pt x="825" y="2001"/>
                </a:cubicBezTo>
                <a:cubicBezTo>
                  <a:pt x="940" y="2036"/>
                  <a:pt x="1049" y="2059"/>
                  <a:pt x="1197" y="2077"/>
                </a:cubicBezTo>
                <a:cubicBezTo>
                  <a:pt x="1345" y="2095"/>
                  <a:pt x="1563" y="2108"/>
                  <a:pt x="1713" y="2109"/>
                </a:cubicBezTo>
                <a:cubicBezTo>
                  <a:pt x="1863" y="2110"/>
                  <a:pt x="1978" y="2098"/>
                  <a:pt x="2097" y="2085"/>
                </a:cubicBezTo>
                <a:cubicBezTo>
                  <a:pt x="2216" y="2072"/>
                  <a:pt x="2312" y="2061"/>
                  <a:pt x="2429" y="2029"/>
                </a:cubicBezTo>
                <a:cubicBezTo>
                  <a:pt x="2546" y="1997"/>
                  <a:pt x="2716" y="1926"/>
                  <a:pt x="2797" y="1893"/>
                </a:cubicBezTo>
                <a:cubicBezTo>
                  <a:pt x="2878" y="1860"/>
                  <a:pt x="2872" y="1859"/>
                  <a:pt x="2913" y="1833"/>
                </a:cubicBezTo>
                <a:cubicBezTo>
                  <a:pt x="2954" y="1807"/>
                  <a:pt x="3003" y="1771"/>
                  <a:pt x="3041" y="1737"/>
                </a:cubicBezTo>
                <a:cubicBezTo>
                  <a:pt x="3079" y="1703"/>
                  <a:pt x="3112" y="1666"/>
                  <a:pt x="3141" y="1629"/>
                </a:cubicBezTo>
                <a:cubicBezTo>
                  <a:pt x="3170" y="1592"/>
                  <a:pt x="3194" y="1560"/>
                  <a:pt x="3217" y="1513"/>
                </a:cubicBezTo>
                <a:cubicBezTo>
                  <a:pt x="3240" y="1466"/>
                  <a:pt x="3262" y="1402"/>
                  <a:pt x="3277" y="1349"/>
                </a:cubicBezTo>
                <a:cubicBezTo>
                  <a:pt x="3292" y="1296"/>
                  <a:pt x="3300" y="1248"/>
                  <a:pt x="3305" y="1193"/>
                </a:cubicBezTo>
                <a:cubicBezTo>
                  <a:pt x="3310" y="1138"/>
                  <a:pt x="3310" y="1078"/>
                  <a:pt x="3305" y="1021"/>
                </a:cubicBezTo>
                <a:cubicBezTo>
                  <a:pt x="3300" y="964"/>
                  <a:pt x="3291" y="905"/>
                  <a:pt x="3277" y="853"/>
                </a:cubicBezTo>
                <a:cubicBezTo>
                  <a:pt x="3263" y="801"/>
                  <a:pt x="3252" y="763"/>
                  <a:pt x="3221" y="709"/>
                </a:cubicBezTo>
                <a:cubicBezTo>
                  <a:pt x="3190" y="655"/>
                  <a:pt x="3140" y="581"/>
                  <a:pt x="3093" y="529"/>
                </a:cubicBezTo>
                <a:cubicBezTo>
                  <a:pt x="3046" y="477"/>
                  <a:pt x="2997" y="437"/>
                  <a:pt x="2941" y="397"/>
                </a:cubicBezTo>
                <a:cubicBezTo>
                  <a:pt x="2885" y="357"/>
                  <a:pt x="2824" y="322"/>
                  <a:pt x="2757" y="289"/>
                </a:cubicBezTo>
                <a:cubicBezTo>
                  <a:pt x="2690" y="256"/>
                  <a:pt x="2613" y="226"/>
                  <a:pt x="2541" y="197"/>
                </a:cubicBezTo>
                <a:cubicBezTo>
                  <a:pt x="2469" y="168"/>
                  <a:pt x="2396" y="138"/>
                  <a:pt x="2325" y="117"/>
                </a:cubicBezTo>
                <a:cubicBezTo>
                  <a:pt x="2254" y="96"/>
                  <a:pt x="2198" y="84"/>
                  <a:pt x="2117" y="69"/>
                </a:cubicBezTo>
                <a:cubicBezTo>
                  <a:pt x="2036" y="54"/>
                  <a:pt x="1942" y="40"/>
                  <a:pt x="1837" y="29"/>
                </a:cubicBezTo>
                <a:cubicBezTo>
                  <a:pt x="1732" y="18"/>
                  <a:pt x="1607" y="2"/>
                  <a:pt x="1489" y="1"/>
                </a:cubicBezTo>
                <a:cubicBezTo>
                  <a:pt x="1371" y="0"/>
                  <a:pt x="1230" y="11"/>
                  <a:pt x="1129" y="21"/>
                </a:cubicBezTo>
                <a:cubicBezTo>
                  <a:pt x="1028" y="31"/>
                  <a:pt x="948" y="45"/>
                  <a:pt x="881" y="61"/>
                </a:cubicBezTo>
                <a:cubicBezTo>
                  <a:pt x="814" y="77"/>
                  <a:pt x="758" y="100"/>
                  <a:pt x="725" y="117"/>
                </a:cubicBezTo>
                <a:cubicBezTo>
                  <a:pt x="692" y="134"/>
                  <a:pt x="686" y="147"/>
                  <a:pt x="681" y="161"/>
                </a:cubicBezTo>
              </a:path>
            </a:pathLst>
          </a:custGeom>
          <a:solidFill>
            <a:srgbClr val="FF0000">
              <a:alpha val="14902"/>
            </a:srgbClr>
          </a:solidFill>
          <a:ln w="38100" cap="flat" cmpd="sng">
            <a:solidFill>
              <a:srgbClr val="E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3927977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300"/>
                                        <p:tgtEl>
                                          <p:spTgt spid="19"/>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800"/>
                            </p:stCondLst>
                            <p:childTnLst>
                              <p:par>
                                <p:cTn id="13" presetID="21" presetClass="entr" presetSubtype="1" fill="hold" grpId="0" nodeType="after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250"/>
                                        <p:tgtEl>
                                          <p:spTgt spid="23"/>
                                        </p:tgtEl>
                                      </p:cBhvr>
                                    </p:animEffect>
                                  </p:childTnLst>
                                </p:cTn>
                              </p:par>
                            </p:childTnLst>
                          </p:cTn>
                        </p:par>
                        <p:par>
                          <p:cTn id="16" fill="hold">
                            <p:stCondLst>
                              <p:cond delay="1550"/>
                            </p:stCondLst>
                            <p:childTnLst>
                              <p:par>
                                <p:cTn id="17" presetID="21" presetClass="entr" presetSubtype="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Premier tableau : le métier dans la société</a:t>
            </a:r>
            <a:endParaRPr lang="fr-FR" altLang="fr-FR" sz="3200" b="1" i="1">
              <a:solidFill>
                <a:schemeClr val="bg2"/>
              </a:solidFill>
              <a:latin typeface="Arial Narrow" pitchFamily="34" charset="0"/>
            </a:endParaRPr>
          </a:p>
        </p:txBody>
      </p:sp>
      <p:sp>
        <p:nvSpPr>
          <p:cNvPr id="8" name="Rectangle 3"/>
          <p:cNvSpPr>
            <a:spLocks noChangeArrowheads="1"/>
          </p:cNvSpPr>
          <p:nvPr/>
        </p:nvSpPr>
        <p:spPr bwMode="auto">
          <a:xfrm>
            <a:off x="1022350" y="1765300"/>
            <a:ext cx="715645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Aft>
                <a:spcPts val="1200"/>
              </a:spcAft>
            </a:pPr>
            <a:r>
              <a:rPr lang="fr-FR" sz="2600" b="1" i="1">
                <a:solidFill>
                  <a:srgbClr val="3A5420"/>
                </a:solidFill>
              </a:rPr>
              <a:t>Problématique :</a:t>
            </a:r>
          </a:p>
          <a:p>
            <a:pPr marL="342900" indent="-342900" eaLnBrk="1" hangingPunct="1">
              <a:spcBef>
                <a:spcPts val="0"/>
              </a:spcBef>
              <a:spcAft>
                <a:spcPts val="1200"/>
              </a:spcAft>
              <a:buFont typeface="Arial" panose="020B0604020202020204" pitchFamily="34" charset="0"/>
              <a:buChar char="•"/>
            </a:pPr>
            <a:r>
              <a:rPr lang="fr-FR" b="1" i="1" smtClean="0">
                <a:solidFill>
                  <a:srgbClr val="5F9127"/>
                </a:solidFill>
              </a:rPr>
              <a:t>Quelles caractéristiques "existentielles</a:t>
            </a:r>
            <a:r>
              <a:rPr lang="fr-FR" b="1" i="1">
                <a:solidFill>
                  <a:srgbClr val="5F9127"/>
                </a:solidFill>
              </a:rPr>
              <a:t>" ?</a:t>
            </a:r>
          </a:p>
          <a:p>
            <a:pPr marL="342900" indent="-342900" eaLnBrk="1" hangingPunct="1">
              <a:spcBef>
                <a:spcPts val="0"/>
              </a:spcBef>
              <a:spcAft>
                <a:spcPts val="1200"/>
              </a:spcAft>
              <a:buFont typeface="Arial" panose="020B0604020202020204" pitchFamily="34" charset="0"/>
              <a:buChar char="•"/>
            </a:pPr>
            <a:r>
              <a:rPr lang="fr-FR" b="1" i="1" smtClean="0">
                <a:solidFill>
                  <a:srgbClr val="5F9127"/>
                </a:solidFill>
              </a:rPr>
              <a:t>Quelle identité </a:t>
            </a:r>
            <a:r>
              <a:rPr lang="fr-FR" b="1" i="1">
                <a:solidFill>
                  <a:srgbClr val="5F9127"/>
                </a:solidFill>
              </a:rPr>
              <a:t>du </a:t>
            </a:r>
            <a:r>
              <a:rPr lang="fr-FR" b="1" i="1" smtClean="0">
                <a:solidFill>
                  <a:srgbClr val="5F9127"/>
                </a:solidFill>
              </a:rPr>
              <a:t>métier </a:t>
            </a:r>
            <a:r>
              <a:rPr lang="fr-FR" b="1" i="1">
                <a:solidFill>
                  <a:srgbClr val="5F9127"/>
                </a:solidFill>
              </a:rPr>
              <a:t>?</a:t>
            </a:r>
          </a:p>
          <a:p>
            <a:pPr marL="342900" indent="-342900" eaLnBrk="1" hangingPunct="1">
              <a:spcBef>
                <a:spcPts val="0"/>
              </a:spcBef>
              <a:spcAft>
                <a:spcPts val="1200"/>
              </a:spcAft>
              <a:buFont typeface="Arial" panose="020B0604020202020204" pitchFamily="34" charset="0"/>
              <a:buChar char="•"/>
            </a:pPr>
            <a:r>
              <a:rPr lang="fr-FR" b="1" i="1" smtClean="0">
                <a:solidFill>
                  <a:srgbClr val="5F9127"/>
                </a:solidFill>
              </a:rPr>
              <a:t>Comment </a:t>
            </a:r>
            <a:r>
              <a:rPr lang="fr-FR" b="1" i="1">
                <a:solidFill>
                  <a:srgbClr val="5F9127"/>
                </a:solidFill>
              </a:rPr>
              <a:t>sont transmis les savoirs ?</a:t>
            </a:r>
          </a:p>
          <a:p>
            <a:pPr marL="342900" indent="-342900" eaLnBrk="1" hangingPunct="1">
              <a:spcBef>
                <a:spcPts val="0"/>
              </a:spcBef>
              <a:spcAft>
                <a:spcPts val="1200"/>
              </a:spcAft>
              <a:buFont typeface="Arial" panose="020B0604020202020204" pitchFamily="34" charset="0"/>
              <a:buChar char="•"/>
            </a:pPr>
            <a:r>
              <a:rPr lang="fr-FR" b="1" i="1" smtClean="0">
                <a:solidFill>
                  <a:srgbClr val="5F9127"/>
                </a:solidFill>
              </a:rPr>
              <a:t>Comment </a:t>
            </a:r>
            <a:r>
              <a:rPr lang="fr-FR" b="1" i="1">
                <a:solidFill>
                  <a:srgbClr val="5F9127"/>
                </a:solidFill>
              </a:rPr>
              <a:t>le chercheur </a:t>
            </a:r>
            <a:r>
              <a:rPr lang="fr-FR" b="1" i="1" smtClean="0">
                <a:solidFill>
                  <a:srgbClr val="5F9127"/>
                </a:solidFill>
              </a:rPr>
              <a:t>contribue-t-il au fonctionnement </a:t>
            </a:r>
            <a:r>
              <a:rPr lang="fr-FR" b="1" i="1">
                <a:solidFill>
                  <a:srgbClr val="5F9127"/>
                </a:solidFill>
              </a:rPr>
              <a:t>de la </a:t>
            </a:r>
            <a:r>
              <a:rPr lang="fr-FR" b="1" i="1" smtClean="0">
                <a:solidFill>
                  <a:srgbClr val="5F9127"/>
                </a:solidFill>
              </a:rPr>
              <a:t>société </a:t>
            </a:r>
            <a:r>
              <a:rPr lang="fr-FR" b="1" i="1">
                <a:solidFill>
                  <a:srgbClr val="5F9127"/>
                </a:solidFill>
              </a:rPr>
              <a:t>?</a:t>
            </a:r>
          </a:p>
          <a:p>
            <a:pPr marL="342900" indent="-342900" eaLnBrk="1" hangingPunct="1">
              <a:spcBef>
                <a:spcPts val="0"/>
              </a:spcBef>
              <a:spcAft>
                <a:spcPts val="1200"/>
              </a:spcAft>
              <a:buFont typeface="Arial" panose="020B0604020202020204" pitchFamily="34" charset="0"/>
              <a:buChar char="•"/>
            </a:pPr>
            <a:r>
              <a:rPr lang="fr-FR" b="1" i="1" smtClean="0">
                <a:solidFill>
                  <a:srgbClr val="5F9127"/>
                </a:solidFill>
              </a:rPr>
              <a:t>Quels bénéfices tirés </a:t>
            </a:r>
            <a:r>
              <a:rPr lang="fr-FR" b="1" i="1">
                <a:solidFill>
                  <a:srgbClr val="5F9127"/>
                </a:solidFill>
              </a:rPr>
              <a:t>de leur </a:t>
            </a:r>
            <a:r>
              <a:rPr lang="fr-FR" b="1" i="1" smtClean="0">
                <a:solidFill>
                  <a:srgbClr val="5F9127"/>
                </a:solidFill>
              </a:rPr>
              <a:t>activité ?</a:t>
            </a:r>
            <a:endParaRPr lang="fr-FR" altLang="fr-FR" b="1" i="1">
              <a:solidFill>
                <a:srgbClr val="5F9127"/>
              </a:solidFill>
            </a:endParaRPr>
          </a:p>
        </p:txBody>
      </p:sp>
    </p:spTree>
    <p:extLst>
      <p:ext uri="{BB962C8B-B14F-4D97-AF65-F5344CB8AC3E}">
        <p14:creationId xmlns:p14="http://schemas.microsoft.com/office/powerpoint/2010/main" val="3113815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8131"/>
                                        </p:tgtEl>
                                        <p:attrNameLst>
                                          <p:attrName>style.visibility</p:attrName>
                                        </p:attrNameLst>
                                      </p:cBhvr>
                                      <p:to>
                                        <p:strVal val="visible"/>
                                      </p:to>
                                    </p:set>
                                    <p:animEffect transition="in" filter="wipe(left)">
                                      <p:cBhvr>
                                        <p:cTn id="7" dur="500"/>
                                        <p:tgtEl>
                                          <p:spTgt spid="48131"/>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Premier tableau : le métier dans la société</a:t>
            </a:r>
            <a:endParaRPr lang="fr-FR" altLang="fr-FR" sz="3200" b="1" i="1">
              <a:solidFill>
                <a:schemeClr val="bg2"/>
              </a:solidFill>
              <a:latin typeface="Arial Narrow"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159135"/>
            <a:ext cx="9144000" cy="5192889"/>
          </a:xfrm>
          <a:prstGeom prst="rect">
            <a:avLst/>
          </a:prstGeom>
        </p:spPr>
      </p:pic>
      <p:sp>
        <p:nvSpPr>
          <p:cNvPr id="27" name="Rectangle à coins arrondis 26"/>
          <p:cNvSpPr/>
          <p:nvPr/>
        </p:nvSpPr>
        <p:spPr>
          <a:xfrm rot="-120000">
            <a:off x="1102758" y="3392258"/>
            <a:ext cx="6982023" cy="3044830"/>
          </a:xfrm>
          <a:prstGeom prst="wedgeRoundRectCallout">
            <a:avLst>
              <a:gd name="adj1" fmla="val -31797"/>
              <a:gd name="adj2" fmla="val -113148"/>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600" b="1" smtClean="0">
                <a:solidFill>
                  <a:srgbClr val="3A5420"/>
                </a:solidFill>
              </a:rPr>
              <a:t>Pilotage </a:t>
            </a:r>
            <a:r>
              <a:rPr lang="fr-FR" sz="2600" b="1">
                <a:solidFill>
                  <a:srgbClr val="3A5420"/>
                </a:solidFill>
              </a:rPr>
              <a:t>par le monde économique</a:t>
            </a:r>
          </a:p>
          <a:p>
            <a:pPr marL="468000" indent="-324000" eaLnBrk="1" hangingPunct="1">
              <a:lnSpc>
                <a:spcPct val="80000"/>
              </a:lnSpc>
              <a:spcAft>
                <a:spcPts val="800"/>
              </a:spcAft>
              <a:buSzPct val="120000"/>
              <a:buBlip>
                <a:blip r:embed="rId3"/>
              </a:buBlip>
              <a:defRPr/>
            </a:pPr>
            <a:r>
              <a:rPr lang="fr-FR" sz="2000" i="1">
                <a:solidFill>
                  <a:srgbClr val="5F9127"/>
                </a:solidFill>
                <a:latin typeface="Arial Narrow" panose="020B0606020202030204" pitchFamily="34" charset="0"/>
              </a:rPr>
              <a:t>Ressource au service de l'innovation.</a:t>
            </a:r>
          </a:p>
          <a:p>
            <a:pPr marL="468000" indent="-324000" eaLnBrk="1" hangingPunct="1">
              <a:lnSpc>
                <a:spcPct val="80000"/>
              </a:lnSpc>
              <a:spcAft>
                <a:spcPts val="800"/>
              </a:spcAft>
              <a:buSzPct val="120000"/>
              <a:buBlip>
                <a:blip r:embed="rId3"/>
              </a:buBlip>
              <a:defRPr/>
            </a:pPr>
            <a:r>
              <a:rPr lang="fr-FR" sz="2000" i="1">
                <a:solidFill>
                  <a:srgbClr val="5F9127"/>
                </a:solidFill>
                <a:latin typeface="Arial Narrow" panose="020B0606020202030204" pitchFamily="34" charset="0"/>
              </a:rPr>
              <a:t>Créateur de connaissances qui pourront  être transformées en profit.</a:t>
            </a:r>
          </a:p>
          <a:p>
            <a:pPr marL="468000" indent="-324000" eaLnBrk="1" hangingPunct="1">
              <a:lnSpc>
                <a:spcPct val="80000"/>
              </a:lnSpc>
              <a:spcAft>
                <a:spcPts val="800"/>
              </a:spcAft>
              <a:buSzPct val="120000"/>
              <a:buBlip>
                <a:blip r:embed="rId3"/>
              </a:buBlip>
              <a:defRPr/>
            </a:pPr>
            <a:r>
              <a:rPr lang="fr-FR" sz="2000" i="1">
                <a:solidFill>
                  <a:srgbClr val="5F9127"/>
                </a:solidFill>
                <a:latin typeface="Arial Narrow" panose="020B0606020202030204" pitchFamily="34" charset="0"/>
              </a:rPr>
              <a:t>Revalorisation possible du métier grâce à des résultats visibles par la société.</a:t>
            </a:r>
          </a:p>
          <a:p>
            <a:pPr marL="468000" indent="-324000" eaLnBrk="1" hangingPunct="1">
              <a:lnSpc>
                <a:spcPct val="80000"/>
              </a:lnSpc>
              <a:spcAft>
                <a:spcPts val="800"/>
              </a:spcAft>
              <a:buSzPct val="120000"/>
              <a:buBlip>
                <a:blip r:embed="rId3"/>
              </a:buBlip>
              <a:defRPr/>
            </a:pPr>
            <a:r>
              <a:rPr lang="fr-FR" sz="2000" i="1">
                <a:solidFill>
                  <a:srgbClr val="5F9127"/>
                </a:solidFill>
                <a:latin typeface="Arial Narrow" panose="020B0606020202030204" pitchFamily="34" charset="0"/>
              </a:rPr>
              <a:t>Privatisation de la connaissance produite</a:t>
            </a:r>
            <a:r>
              <a:rPr lang="fr-FR" sz="2000" i="1" smtClean="0">
                <a:solidFill>
                  <a:srgbClr val="5F9127"/>
                </a:solidFill>
                <a:latin typeface="Arial Narrow" panose="020B0606020202030204" pitchFamily="34" charset="0"/>
              </a:rPr>
              <a:t>.</a:t>
            </a:r>
            <a:endParaRPr lang="fr-FR" altLang="fr-FR" sz="2000" i="1">
              <a:solidFill>
                <a:srgbClr val="5F9127"/>
              </a:solidFill>
              <a:latin typeface="Arial Narrow" panose="020B0606020202030204" pitchFamily="34" charset="0"/>
            </a:endParaRPr>
          </a:p>
        </p:txBody>
      </p:sp>
    </p:spTree>
    <p:extLst>
      <p:ext uri="{BB962C8B-B14F-4D97-AF65-F5344CB8AC3E}">
        <p14:creationId xmlns:p14="http://schemas.microsoft.com/office/powerpoint/2010/main" val="613431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800"/>
                                        <p:tgtEl>
                                          <p:spTgt spid="27"/>
                                        </p:tgtEl>
                                      </p:cBhvr>
                                    </p:animEffect>
                                    <p:anim calcmode="lin" valueType="num">
                                      <p:cBhvr>
                                        <p:cTn id="13" dur="800" fill="hold"/>
                                        <p:tgtEl>
                                          <p:spTgt spid="27"/>
                                        </p:tgtEl>
                                        <p:attrNameLst>
                                          <p:attrName>ppt_x</p:attrName>
                                        </p:attrNameLst>
                                      </p:cBhvr>
                                      <p:tavLst>
                                        <p:tav tm="0">
                                          <p:val>
                                            <p:strVal val="#ppt_x"/>
                                          </p:val>
                                        </p:tav>
                                        <p:tav tm="100000">
                                          <p:val>
                                            <p:strVal val="#ppt_x"/>
                                          </p:val>
                                        </p:tav>
                                      </p:tavLst>
                                    </p:anim>
                                    <p:anim calcmode="lin" valueType="num">
                                      <p:cBhvr>
                                        <p:cTn id="14" dur="720" decel="100000" fill="hold"/>
                                        <p:tgtEl>
                                          <p:spTgt spid="27"/>
                                        </p:tgtEl>
                                        <p:attrNameLst>
                                          <p:attrName>ppt_y</p:attrName>
                                        </p:attrNameLst>
                                      </p:cBhvr>
                                      <p:tavLst>
                                        <p:tav tm="0">
                                          <p:val>
                                            <p:strVal val="#ppt_y+1"/>
                                          </p:val>
                                        </p:tav>
                                        <p:tav tm="100000">
                                          <p:val>
                                            <p:strVal val="#ppt_y-.03"/>
                                          </p:val>
                                        </p:tav>
                                      </p:tavLst>
                                    </p:anim>
                                    <p:anim calcmode="lin" valueType="num">
                                      <p:cBhvr>
                                        <p:cTn id="15" dur="80" accel="100000" fill="hold">
                                          <p:stCondLst>
                                            <p:cond delay="72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Premier tableau : le métier dans la société</a:t>
            </a:r>
            <a:endParaRPr lang="fr-FR" altLang="fr-FR" sz="3200" b="1" i="1">
              <a:solidFill>
                <a:schemeClr val="bg2"/>
              </a:solidFill>
              <a:latin typeface="Arial Narrow"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159135"/>
            <a:ext cx="9144000" cy="5192889"/>
          </a:xfrm>
          <a:prstGeom prst="rect">
            <a:avLst/>
          </a:prstGeom>
        </p:spPr>
      </p:pic>
      <p:sp>
        <p:nvSpPr>
          <p:cNvPr id="6" name="Rectangle à coins arrondis 5"/>
          <p:cNvSpPr/>
          <p:nvPr/>
        </p:nvSpPr>
        <p:spPr>
          <a:xfrm rot="-120000">
            <a:off x="3101594" y="3203050"/>
            <a:ext cx="5721307" cy="3352203"/>
          </a:xfrm>
          <a:prstGeom prst="wedgeRoundRectCallout">
            <a:avLst>
              <a:gd name="adj1" fmla="val -36574"/>
              <a:gd name="adj2" fmla="val -102214"/>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600" b="1" smtClean="0">
                <a:solidFill>
                  <a:srgbClr val="3A5420"/>
                </a:solidFill>
              </a:rPr>
              <a:t>Conflits</a:t>
            </a:r>
            <a:r>
              <a:rPr lang="fr-FR" sz="2600" b="1">
                <a:solidFill>
                  <a:srgbClr val="3A5420"/>
                </a:solidFill>
              </a:rPr>
              <a:t>, suspicions et contrôles</a:t>
            </a:r>
          </a:p>
          <a:p>
            <a:pPr marL="468000" indent="-324000" eaLnBrk="1" hangingPunct="1">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 chercheur est au service de la société.</a:t>
            </a:r>
          </a:p>
          <a:p>
            <a:pPr marL="468000" indent="-324000" eaLnBrk="1" hangingPunct="1">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 chercheur est contrôlé par l'Etat.</a:t>
            </a:r>
          </a:p>
          <a:p>
            <a:pPr marL="468000" indent="-324000" eaLnBrk="1" hangingPunct="1">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 contrôle idéologique peut donner lieu à des dérives éthiques.</a:t>
            </a:r>
          </a:p>
          <a:p>
            <a:pPr marL="468000" indent="-324000" eaLnBrk="1" hangingPunct="1">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Possibilité d'investissement dans de grands projets d'avenir</a:t>
            </a:r>
            <a:r>
              <a:rPr lang="fr-FR" sz="2000" i="1" smtClean="0">
                <a:solidFill>
                  <a:srgbClr val="5F9127"/>
                </a:solidFill>
                <a:latin typeface="Arial Narrow" panose="020B0606020202030204" pitchFamily="34" charset="0"/>
              </a:rPr>
              <a:t>.</a:t>
            </a:r>
            <a:endParaRPr lang="fr-FR" altLang="fr-FR" sz="2000" i="1">
              <a:solidFill>
                <a:srgbClr val="5F9127"/>
              </a:solidFill>
              <a:latin typeface="Arial Narrow" panose="020B0606020202030204" pitchFamily="34" charset="0"/>
            </a:endParaRPr>
          </a:p>
        </p:txBody>
      </p:sp>
    </p:spTree>
    <p:extLst>
      <p:ext uri="{BB962C8B-B14F-4D97-AF65-F5344CB8AC3E}">
        <p14:creationId xmlns:p14="http://schemas.microsoft.com/office/powerpoint/2010/main" val="3396832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p:tgtEl>
                                          <p:spTgt spid="6"/>
                                        </p:tgtEl>
                                      </p:cBhvr>
                                    </p:animEffect>
                                    <p:anim calcmode="lin" valueType="num">
                                      <p:cBhvr>
                                        <p:cTn id="8" dur="800" fill="hold"/>
                                        <p:tgtEl>
                                          <p:spTgt spid="6"/>
                                        </p:tgtEl>
                                        <p:attrNameLst>
                                          <p:attrName>ppt_x</p:attrName>
                                        </p:attrNameLst>
                                      </p:cBhvr>
                                      <p:tavLst>
                                        <p:tav tm="0">
                                          <p:val>
                                            <p:strVal val="#ppt_x"/>
                                          </p:val>
                                        </p:tav>
                                        <p:tav tm="100000">
                                          <p:val>
                                            <p:strVal val="#ppt_x"/>
                                          </p:val>
                                        </p:tav>
                                      </p:tavLst>
                                    </p:anim>
                                    <p:anim calcmode="lin" valueType="num">
                                      <p:cBhvr>
                                        <p:cTn id="9" dur="720" decel="100000" fill="hold"/>
                                        <p:tgtEl>
                                          <p:spTgt spid="6"/>
                                        </p:tgtEl>
                                        <p:attrNameLst>
                                          <p:attrName>ppt_y</p:attrName>
                                        </p:attrNameLst>
                                      </p:cBhvr>
                                      <p:tavLst>
                                        <p:tav tm="0">
                                          <p:val>
                                            <p:strVal val="#ppt_y+1"/>
                                          </p:val>
                                        </p:tav>
                                        <p:tav tm="100000">
                                          <p:val>
                                            <p:strVal val="#ppt_y-.03"/>
                                          </p:val>
                                        </p:tav>
                                      </p:tavLst>
                                    </p:anim>
                                    <p:anim calcmode="lin" valueType="num">
                                      <p:cBhvr>
                                        <p:cTn id="10" dur="80" accel="100000" fill="hold">
                                          <p:stCondLst>
                                            <p:cond delay="72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Premier tableau : le métier dans la société</a:t>
            </a:r>
            <a:endParaRPr lang="fr-FR" altLang="fr-FR" sz="3200" b="1" i="1">
              <a:solidFill>
                <a:schemeClr val="bg2"/>
              </a:solidFill>
              <a:latin typeface="Arial Narrow"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159135"/>
            <a:ext cx="9144000" cy="5192889"/>
          </a:xfrm>
          <a:prstGeom prst="rect">
            <a:avLst/>
          </a:prstGeom>
        </p:spPr>
      </p:pic>
      <p:sp>
        <p:nvSpPr>
          <p:cNvPr id="4" name="Rectangle à coins arrondis 3"/>
          <p:cNvSpPr/>
          <p:nvPr/>
        </p:nvSpPr>
        <p:spPr>
          <a:xfrm rot="-120000">
            <a:off x="523366" y="3060207"/>
            <a:ext cx="5022281" cy="3286307"/>
          </a:xfrm>
          <a:prstGeom prst="wedgeRoundRectCallout">
            <a:avLst>
              <a:gd name="adj1" fmla="val 46601"/>
              <a:gd name="adj2" fmla="val -94933"/>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600" b="1" smtClean="0">
                <a:solidFill>
                  <a:srgbClr val="3A5420"/>
                </a:solidFill>
              </a:rPr>
              <a:t>Instabilités </a:t>
            </a:r>
            <a:r>
              <a:rPr lang="fr-FR" sz="2600" b="1">
                <a:solidFill>
                  <a:srgbClr val="3A5420"/>
                </a:solidFill>
              </a:rPr>
              <a:t>et débrouille</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 chercheur est un intellectuel indépendant.</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On le considère comme un aventurier libre ou un entrepreneur avisé.</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 chercheur est ultra-mobile ("science truck").</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Métier désinstitutionnalisé</a:t>
            </a:r>
            <a:r>
              <a:rPr lang="fr-FR" sz="2000" i="1" smtClean="0">
                <a:solidFill>
                  <a:srgbClr val="5F9127"/>
                </a:solidFill>
                <a:latin typeface="Arial Narrow" panose="020B0606020202030204" pitchFamily="34" charset="0"/>
              </a:rPr>
              <a:t>.</a:t>
            </a:r>
            <a:endParaRPr lang="fr-FR" altLang="fr-FR" sz="2000" i="1">
              <a:solidFill>
                <a:srgbClr val="5F9127"/>
              </a:solidFill>
              <a:latin typeface="Arial Narrow" panose="020B0606020202030204" pitchFamily="34" charset="0"/>
            </a:endParaRPr>
          </a:p>
        </p:txBody>
      </p:sp>
    </p:spTree>
    <p:extLst>
      <p:ext uri="{BB962C8B-B14F-4D97-AF65-F5344CB8AC3E}">
        <p14:creationId xmlns:p14="http://schemas.microsoft.com/office/powerpoint/2010/main" val="983608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anim calcmode="lin" valueType="num">
                                      <p:cBhvr>
                                        <p:cTn id="8" dur="800" fill="hold"/>
                                        <p:tgtEl>
                                          <p:spTgt spid="4"/>
                                        </p:tgtEl>
                                        <p:attrNameLst>
                                          <p:attrName>ppt_x</p:attrName>
                                        </p:attrNameLst>
                                      </p:cBhvr>
                                      <p:tavLst>
                                        <p:tav tm="0">
                                          <p:val>
                                            <p:strVal val="#ppt_x"/>
                                          </p:val>
                                        </p:tav>
                                        <p:tav tm="100000">
                                          <p:val>
                                            <p:strVal val="#ppt_x"/>
                                          </p:val>
                                        </p:tav>
                                      </p:tavLst>
                                    </p:anim>
                                    <p:anim calcmode="lin" valueType="num">
                                      <p:cBhvr>
                                        <p:cTn id="9" dur="720" decel="100000" fill="hold"/>
                                        <p:tgtEl>
                                          <p:spTgt spid="4"/>
                                        </p:tgtEl>
                                        <p:attrNameLst>
                                          <p:attrName>ppt_y</p:attrName>
                                        </p:attrNameLst>
                                      </p:cBhvr>
                                      <p:tavLst>
                                        <p:tav tm="0">
                                          <p:val>
                                            <p:strVal val="#ppt_y+1"/>
                                          </p:val>
                                        </p:tav>
                                        <p:tav tm="100000">
                                          <p:val>
                                            <p:strVal val="#ppt_y-.03"/>
                                          </p:val>
                                        </p:tav>
                                      </p:tavLst>
                                    </p:anim>
                                    <p:anim calcmode="lin" valueType="num">
                                      <p:cBhvr>
                                        <p:cTn id="10" dur="80" accel="100000" fill="hold">
                                          <p:stCondLst>
                                            <p:cond delay="72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Premier tableau : le métier dans la société</a:t>
            </a:r>
            <a:endParaRPr lang="fr-FR" altLang="fr-FR" sz="3200" b="1" i="1">
              <a:solidFill>
                <a:schemeClr val="bg2"/>
              </a:solidFill>
              <a:latin typeface="Arial Narrow"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159135"/>
            <a:ext cx="9144000" cy="5192889"/>
          </a:xfrm>
          <a:prstGeom prst="rect">
            <a:avLst/>
          </a:prstGeom>
        </p:spPr>
      </p:pic>
      <p:sp>
        <p:nvSpPr>
          <p:cNvPr id="4" name="Rectangle à coins arrondis 3"/>
          <p:cNvSpPr/>
          <p:nvPr/>
        </p:nvSpPr>
        <p:spPr>
          <a:xfrm rot="-120000">
            <a:off x="2320967" y="2843808"/>
            <a:ext cx="5515825" cy="3573487"/>
          </a:xfrm>
          <a:prstGeom prst="wedgeRoundRectCallout">
            <a:avLst>
              <a:gd name="adj1" fmla="val 33516"/>
              <a:gd name="adj2" fmla="val -85393"/>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600" b="1" smtClean="0">
                <a:solidFill>
                  <a:srgbClr val="3A5420"/>
                </a:solidFill>
              </a:rPr>
              <a:t>Réinvestissement </a:t>
            </a:r>
            <a:r>
              <a:rPr lang="fr-FR" sz="2600" b="1">
                <a:solidFill>
                  <a:srgbClr val="3A5420"/>
                </a:solidFill>
              </a:rPr>
              <a:t>dans la connaissance</a:t>
            </a:r>
          </a:p>
          <a:p>
            <a:pPr marL="468000" indent="-324000" eaLnBrk="1" hangingPunct="1">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 chercheur jouit d'une considération importante.</a:t>
            </a:r>
          </a:p>
          <a:p>
            <a:pPr marL="468000" indent="-324000" eaLnBrk="1" hangingPunct="1">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La figure du savant est réhabilitée.</a:t>
            </a:r>
          </a:p>
          <a:p>
            <a:pPr marL="468000" indent="-324000" eaLnBrk="1" hangingPunct="1">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(Ré)apparition d'un projet de société fondé sur la connaissance scientifique.</a:t>
            </a:r>
          </a:p>
          <a:p>
            <a:pPr marL="468000" indent="-324000" eaLnBrk="1" hangingPunct="1">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Risque d'endormissement ou de manque de compétitivité</a:t>
            </a:r>
            <a:r>
              <a:rPr lang="fr-FR" sz="2000" i="1" smtClean="0">
                <a:solidFill>
                  <a:srgbClr val="5F9127"/>
                </a:solidFill>
                <a:latin typeface="Arial Narrow" panose="020B0606020202030204" pitchFamily="34" charset="0"/>
              </a:rPr>
              <a:t>.</a:t>
            </a:r>
            <a:endParaRPr lang="fr-FR" altLang="fr-FR" sz="2000" i="1">
              <a:solidFill>
                <a:srgbClr val="5F9127"/>
              </a:solidFill>
              <a:latin typeface="Arial Narrow" panose="020B0606020202030204" pitchFamily="34" charset="0"/>
            </a:endParaRPr>
          </a:p>
        </p:txBody>
      </p:sp>
    </p:spTree>
    <p:extLst>
      <p:ext uri="{BB962C8B-B14F-4D97-AF65-F5344CB8AC3E}">
        <p14:creationId xmlns:p14="http://schemas.microsoft.com/office/powerpoint/2010/main" val="2616526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anim calcmode="lin" valueType="num">
                                      <p:cBhvr>
                                        <p:cTn id="8" dur="800" fill="hold"/>
                                        <p:tgtEl>
                                          <p:spTgt spid="4"/>
                                        </p:tgtEl>
                                        <p:attrNameLst>
                                          <p:attrName>ppt_x</p:attrName>
                                        </p:attrNameLst>
                                      </p:cBhvr>
                                      <p:tavLst>
                                        <p:tav tm="0">
                                          <p:val>
                                            <p:strVal val="#ppt_x"/>
                                          </p:val>
                                        </p:tav>
                                        <p:tav tm="100000">
                                          <p:val>
                                            <p:strVal val="#ppt_x"/>
                                          </p:val>
                                        </p:tav>
                                      </p:tavLst>
                                    </p:anim>
                                    <p:anim calcmode="lin" valueType="num">
                                      <p:cBhvr>
                                        <p:cTn id="9" dur="720" decel="100000" fill="hold"/>
                                        <p:tgtEl>
                                          <p:spTgt spid="4"/>
                                        </p:tgtEl>
                                        <p:attrNameLst>
                                          <p:attrName>ppt_y</p:attrName>
                                        </p:attrNameLst>
                                      </p:cBhvr>
                                      <p:tavLst>
                                        <p:tav tm="0">
                                          <p:val>
                                            <p:strVal val="#ppt_y+1"/>
                                          </p:val>
                                        </p:tav>
                                        <p:tav tm="100000">
                                          <p:val>
                                            <p:strVal val="#ppt_y-.03"/>
                                          </p:val>
                                        </p:tav>
                                      </p:tavLst>
                                    </p:anim>
                                    <p:anim calcmode="lin" valueType="num">
                                      <p:cBhvr>
                                        <p:cTn id="10" dur="80" accel="100000" fill="hold">
                                          <p:stCondLst>
                                            <p:cond delay="72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Premier tableau : le métier dans la société</a:t>
            </a:r>
            <a:endParaRPr lang="fr-FR" altLang="fr-FR" sz="3200" b="1" i="1">
              <a:solidFill>
                <a:schemeClr val="bg2"/>
              </a:solidFill>
              <a:latin typeface="Arial Narrow"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159135"/>
            <a:ext cx="9144000" cy="5192889"/>
          </a:xfrm>
          <a:prstGeom prst="rect">
            <a:avLst/>
          </a:prstGeom>
        </p:spPr>
      </p:pic>
      <p:sp>
        <p:nvSpPr>
          <p:cNvPr id="4" name="Rectangle à coins arrondis 3"/>
          <p:cNvSpPr/>
          <p:nvPr/>
        </p:nvSpPr>
        <p:spPr>
          <a:xfrm rot="-120000">
            <a:off x="4132528" y="3157742"/>
            <a:ext cx="4674711" cy="2842035"/>
          </a:xfrm>
          <a:prstGeom prst="wedgeRoundRectCallout">
            <a:avLst>
              <a:gd name="adj1" fmla="val 37558"/>
              <a:gd name="adj2" fmla="val -103631"/>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600" b="1" smtClean="0">
                <a:solidFill>
                  <a:srgbClr val="3A5420"/>
                </a:solidFill>
              </a:rPr>
              <a:t>Sciences </a:t>
            </a:r>
            <a:r>
              <a:rPr lang="fr-FR" sz="2600" b="1">
                <a:solidFill>
                  <a:srgbClr val="3A5420"/>
                </a:solidFill>
              </a:rPr>
              <a:t>citoyennes</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 métier se démocratise.</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Les chercheurs amateurs se multiplient.</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Les contours du métier sont flous.</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L'insertion sociale est maximale.</a:t>
            </a:r>
          </a:p>
          <a:p>
            <a:pPr marL="468000" indent="-324000">
              <a:lnSpc>
                <a:spcPct val="90000"/>
              </a:lnSpc>
              <a:spcAft>
                <a:spcPts val="800"/>
              </a:spcAft>
              <a:buSzPct val="120000"/>
              <a:buBlip>
                <a:blip r:embed="rId3"/>
              </a:buBlip>
              <a:defRPr/>
            </a:pPr>
            <a:r>
              <a:rPr lang="fr-FR" sz="2000" i="1">
                <a:solidFill>
                  <a:srgbClr val="5F9127"/>
                </a:solidFill>
                <a:latin typeface="Arial Narrow" panose="020B0606020202030204" pitchFamily="34" charset="0"/>
              </a:rPr>
              <a:t>Risque de militantisme scientifique</a:t>
            </a:r>
            <a:r>
              <a:rPr lang="fr-FR" sz="2000" i="1" smtClean="0">
                <a:solidFill>
                  <a:srgbClr val="5F9127"/>
                </a:solidFill>
                <a:latin typeface="Arial Narrow" panose="020B0606020202030204" pitchFamily="34" charset="0"/>
              </a:rPr>
              <a:t>.</a:t>
            </a:r>
            <a:endParaRPr lang="fr-FR" altLang="fr-FR" sz="2000" i="1">
              <a:solidFill>
                <a:srgbClr val="5F9127"/>
              </a:solidFill>
              <a:latin typeface="Arial Narrow" panose="020B0606020202030204" pitchFamily="34" charset="0"/>
            </a:endParaRPr>
          </a:p>
        </p:txBody>
      </p:sp>
    </p:spTree>
    <p:extLst>
      <p:ext uri="{BB962C8B-B14F-4D97-AF65-F5344CB8AC3E}">
        <p14:creationId xmlns:p14="http://schemas.microsoft.com/office/powerpoint/2010/main" val="281782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anim calcmode="lin" valueType="num">
                                      <p:cBhvr>
                                        <p:cTn id="8" dur="800" fill="hold"/>
                                        <p:tgtEl>
                                          <p:spTgt spid="4"/>
                                        </p:tgtEl>
                                        <p:attrNameLst>
                                          <p:attrName>ppt_x</p:attrName>
                                        </p:attrNameLst>
                                      </p:cBhvr>
                                      <p:tavLst>
                                        <p:tav tm="0">
                                          <p:val>
                                            <p:strVal val="#ppt_x"/>
                                          </p:val>
                                        </p:tav>
                                        <p:tav tm="100000">
                                          <p:val>
                                            <p:strVal val="#ppt_x"/>
                                          </p:val>
                                        </p:tav>
                                      </p:tavLst>
                                    </p:anim>
                                    <p:anim calcmode="lin" valueType="num">
                                      <p:cBhvr>
                                        <p:cTn id="9" dur="720" decel="100000" fill="hold"/>
                                        <p:tgtEl>
                                          <p:spTgt spid="4"/>
                                        </p:tgtEl>
                                        <p:attrNameLst>
                                          <p:attrName>ppt_y</p:attrName>
                                        </p:attrNameLst>
                                      </p:cBhvr>
                                      <p:tavLst>
                                        <p:tav tm="0">
                                          <p:val>
                                            <p:strVal val="#ppt_y+1"/>
                                          </p:val>
                                        </p:tav>
                                        <p:tav tm="100000">
                                          <p:val>
                                            <p:strVal val="#ppt_y-.03"/>
                                          </p:val>
                                        </p:tav>
                                      </p:tavLst>
                                    </p:anim>
                                    <p:anim calcmode="lin" valueType="num">
                                      <p:cBhvr>
                                        <p:cTn id="10" dur="80" accel="100000" fill="hold">
                                          <p:stCondLst>
                                            <p:cond delay="72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8"/>
          <p:cNvSpPr txBox="1">
            <a:spLocks noChangeArrowheads="1"/>
          </p:cNvSpPr>
          <p:nvPr/>
        </p:nvSpPr>
        <p:spPr bwMode="auto">
          <a:xfrm>
            <a:off x="1641475" y="228600"/>
            <a:ext cx="73310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Le </a:t>
            </a:r>
            <a:r>
              <a:rPr lang="fr-FR" altLang="fr-FR" sz="3200" b="1" i="1" smtClean="0">
                <a:solidFill>
                  <a:srgbClr val="818080"/>
                </a:solidFill>
                <a:latin typeface="Arial Narrow" pitchFamily="34" charset="0"/>
              </a:rPr>
              <a:t>projet en bref</a:t>
            </a:r>
            <a:endParaRPr lang="fr-FR" altLang="fr-FR" sz="3200" b="1" i="1">
              <a:solidFill>
                <a:srgbClr val="818080"/>
              </a:solidFill>
              <a:latin typeface="Arial Narrow" pitchFamily="34" charset="0"/>
            </a:endParaRPr>
          </a:p>
        </p:txBody>
      </p:sp>
      <p:grpSp>
        <p:nvGrpSpPr>
          <p:cNvPr id="8205" name="Group 13"/>
          <p:cNvGrpSpPr>
            <a:grpSpLocks/>
          </p:cNvGrpSpPr>
          <p:nvPr/>
        </p:nvGrpSpPr>
        <p:grpSpPr bwMode="auto">
          <a:xfrm>
            <a:off x="690563" y="1598612"/>
            <a:ext cx="8524875" cy="4287838"/>
            <a:chOff x="435" y="1270"/>
            <a:chExt cx="5370" cy="2701"/>
          </a:xfrm>
        </p:grpSpPr>
        <p:sp>
          <p:nvSpPr>
            <p:cNvPr id="8194" name="Text Box 3"/>
            <p:cNvSpPr txBox="1">
              <a:spLocks noChangeArrowheads="1"/>
            </p:cNvSpPr>
            <p:nvPr/>
          </p:nvSpPr>
          <p:spPr bwMode="auto">
            <a:xfrm>
              <a:off x="435" y="2726"/>
              <a:ext cx="5167"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i="1">
                  <a:solidFill>
                    <a:srgbClr val="333333"/>
                  </a:solidFill>
                </a:rPr>
                <a:t>Un encadrement méthodologique assuré par le </a:t>
              </a:r>
              <a:r>
                <a:rPr lang="fr-FR" altLang="fr-FR" i="1">
                  <a:solidFill>
                    <a:srgbClr val="C00000"/>
                  </a:solidFill>
                </a:rPr>
                <a:t>Réseau PROSPER</a:t>
              </a:r>
            </a:p>
          </p:txBody>
        </p:sp>
        <p:sp>
          <p:nvSpPr>
            <p:cNvPr id="8196" name="Text Box 3"/>
            <p:cNvSpPr txBox="1">
              <a:spLocks noChangeArrowheads="1"/>
            </p:cNvSpPr>
            <p:nvPr/>
          </p:nvSpPr>
          <p:spPr bwMode="auto">
            <a:xfrm>
              <a:off x="435" y="1722"/>
              <a:ext cx="516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i="1">
                  <a:solidFill>
                    <a:srgbClr val="333333"/>
                  </a:solidFill>
                </a:rPr>
                <a:t>Une exploration </a:t>
              </a:r>
              <a:r>
                <a:rPr lang="fr-FR" altLang="fr-FR" i="1">
                  <a:solidFill>
                    <a:srgbClr val="C00000"/>
                  </a:solidFill>
                </a:rPr>
                <a:t>prospective transversale </a:t>
              </a:r>
              <a:r>
                <a:rPr lang="fr-FR" altLang="fr-FR" i="1">
                  <a:solidFill>
                    <a:srgbClr val="333333"/>
                  </a:solidFill>
                </a:rPr>
                <a:t>aux disciplines et aux organismes</a:t>
              </a:r>
            </a:p>
          </p:txBody>
        </p:sp>
        <p:sp>
          <p:nvSpPr>
            <p:cNvPr id="8198" name="Text Box 3"/>
            <p:cNvSpPr txBox="1">
              <a:spLocks noChangeArrowheads="1"/>
            </p:cNvSpPr>
            <p:nvPr/>
          </p:nvSpPr>
          <p:spPr bwMode="auto">
            <a:xfrm>
              <a:off x="435" y="2064"/>
              <a:ext cx="516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i="1">
                  <a:solidFill>
                    <a:srgbClr val="333333"/>
                  </a:solidFill>
                </a:rPr>
                <a:t>Une réflexion nourrie des perceptions de </a:t>
              </a:r>
              <a:r>
                <a:rPr lang="fr-FR" altLang="fr-FR" i="1">
                  <a:solidFill>
                    <a:srgbClr val="C00000"/>
                  </a:solidFill>
                </a:rPr>
                <a:t>jeunes chercheurs</a:t>
              </a:r>
            </a:p>
          </p:txBody>
        </p:sp>
        <p:sp>
          <p:nvSpPr>
            <p:cNvPr id="8199" name="Text Box 3"/>
            <p:cNvSpPr txBox="1">
              <a:spLocks noChangeArrowheads="1"/>
            </p:cNvSpPr>
            <p:nvPr/>
          </p:nvSpPr>
          <p:spPr bwMode="auto">
            <a:xfrm>
              <a:off x="435" y="2389"/>
              <a:ext cx="516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i="1">
                  <a:solidFill>
                    <a:srgbClr val="333333"/>
                  </a:solidFill>
                </a:rPr>
                <a:t>Un recrutement des participants dans </a:t>
              </a:r>
              <a:r>
                <a:rPr lang="fr-FR" altLang="fr-FR" i="1">
                  <a:solidFill>
                    <a:srgbClr val="C00000"/>
                  </a:solidFill>
                </a:rPr>
                <a:t>nos organismes</a:t>
              </a:r>
            </a:p>
          </p:txBody>
        </p:sp>
        <p:sp>
          <p:nvSpPr>
            <p:cNvPr id="8200" name="Text Box 3"/>
            <p:cNvSpPr txBox="1">
              <a:spLocks noChangeArrowheads="1"/>
            </p:cNvSpPr>
            <p:nvPr/>
          </p:nvSpPr>
          <p:spPr bwMode="auto">
            <a:xfrm>
              <a:off x="435" y="1270"/>
              <a:ext cx="5167"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ct val="20000"/>
                </a:spcAft>
                <a:buFontTx/>
                <a:buBlip>
                  <a:blip r:embed="rId2"/>
                </a:buBlip>
              </a:pPr>
              <a:r>
                <a:rPr lang="fr-FR" altLang="fr-FR" i="1">
                  <a:solidFill>
                    <a:srgbClr val="333333"/>
                  </a:solidFill>
                </a:rPr>
                <a:t>Un sujet centré sur le </a:t>
              </a:r>
              <a:r>
                <a:rPr lang="fr-FR" altLang="fr-FR" i="1" smtClean="0">
                  <a:solidFill>
                    <a:srgbClr val="333333"/>
                  </a:solidFill>
                </a:rPr>
                <a:t>devenir du </a:t>
              </a:r>
              <a:r>
                <a:rPr lang="fr-FR" altLang="fr-FR" i="1" smtClean="0">
                  <a:solidFill>
                    <a:srgbClr val="C00000"/>
                  </a:solidFill>
                </a:rPr>
                <a:t>métier de chercheur</a:t>
              </a:r>
              <a:r>
                <a:rPr lang="fr-FR" altLang="fr-FR" i="1" smtClean="0">
                  <a:solidFill>
                    <a:srgbClr val="333333"/>
                  </a:solidFill>
                </a:rPr>
                <a:t>, </a:t>
              </a:r>
              <a:r>
                <a:rPr lang="fr-FR" altLang="fr-FR" i="1">
                  <a:solidFill>
                    <a:srgbClr val="333333"/>
                  </a:solidFill>
                </a:rPr>
                <a:t>pas sur l’organisation de la recherche</a:t>
              </a:r>
            </a:p>
          </p:txBody>
        </p:sp>
        <p:sp>
          <p:nvSpPr>
            <p:cNvPr id="8201" name="Text Box 3"/>
            <p:cNvSpPr txBox="1">
              <a:spLocks noChangeArrowheads="1"/>
            </p:cNvSpPr>
            <p:nvPr/>
          </p:nvSpPr>
          <p:spPr bwMode="auto">
            <a:xfrm>
              <a:off x="435" y="3389"/>
              <a:ext cx="5370"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ct val="20000"/>
                </a:spcAft>
                <a:buFontTx/>
                <a:buBlip>
                  <a:blip r:embed="rId2"/>
                </a:buBlip>
              </a:pPr>
              <a:r>
                <a:rPr lang="fr-FR" altLang="fr-FR" i="1">
                  <a:solidFill>
                    <a:srgbClr val="333333"/>
                  </a:solidFill>
                </a:rPr>
                <a:t>Une </a:t>
              </a:r>
              <a:r>
                <a:rPr lang="fr-FR" altLang="fr-FR" i="1">
                  <a:solidFill>
                    <a:srgbClr val="C00000"/>
                  </a:solidFill>
                </a:rPr>
                <a:t>durée d’un an</a:t>
              </a:r>
              <a:r>
                <a:rPr lang="fr-FR" altLang="fr-FR" sz="800" i="1">
                  <a:solidFill>
                    <a:srgbClr val="C00000"/>
                  </a:solidFill>
                </a:rPr>
                <a:t> </a:t>
              </a:r>
              <a:r>
                <a:rPr lang="fr-FR" altLang="fr-FR" i="1">
                  <a:solidFill>
                    <a:srgbClr val="3A5420"/>
                  </a:solidFill>
                </a:rPr>
                <a:t>: </a:t>
              </a:r>
              <a:r>
                <a:rPr lang="fr-FR" altLang="fr-FR" i="1">
                  <a:solidFill>
                    <a:srgbClr val="333333"/>
                  </a:solidFill>
                </a:rPr>
                <a:t>- lancement le 25 juin 2014 </a:t>
              </a:r>
              <a:br>
                <a:rPr lang="fr-FR" altLang="fr-FR" i="1">
                  <a:solidFill>
                    <a:srgbClr val="333333"/>
                  </a:solidFill>
                </a:rPr>
              </a:br>
              <a:r>
                <a:rPr lang="fr-FR" altLang="fr-FR" i="1">
                  <a:solidFill>
                    <a:srgbClr val="333333"/>
                  </a:solidFill>
                </a:rPr>
                <a:t>                                - cinq journées de travail d’octobre à mai 2015</a:t>
              </a:r>
              <a:br>
                <a:rPr lang="fr-FR" altLang="fr-FR" i="1">
                  <a:solidFill>
                    <a:srgbClr val="333333"/>
                  </a:solidFill>
                </a:rPr>
              </a:br>
              <a:r>
                <a:rPr lang="fr-FR" altLang="fr-FR" i="1">
                  <a:solidFill>
                    <a:srgbClr val="333333"/>
                  </a:solidFill>
                </a:rPr>
                <a:t>                                - restitution aux responsables d’organismes le 25 juin 2015</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8205"/>
                                        </p:tgtEl>
                                        <p:attrNameLst>
                                          <p:attrName>style.visibility</p:attrName>
                                        </p:attrNameLst>
                                      </p:cBhvr>
                                      <p:to>
                                        <p:strVal val="visible"/>
                                      </p:to>
                                    </p:set>
                                    <p:animEffect transition="in" filter="wipe(up)">
                                      <p:cBhvr>
                                        <p:cTn id="7"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Second tableau : la pratique du métier</a:t>
            </a:r>
            <a:endParaRPr lang="fr-FR" altLang="fr-FR" sz="3200" b="1" i="1">
              <a:solidFill>
                <a:schemeClr val="bg2"/>
              </a:solidFill>
              <a:latin typeface="Arial Narrow"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079650"/>
            <a:ext cx="9144000" cy="541717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1175">
            <a:off x="-36200" y="407742"/>
            <a:ext cx="2024149" cy="3538722"/>
          </a:xfrm>
          <a:prstGeom prst="rect">
            <a:avLst/>
          </a:prstGeom>
        </p:spPr>
      </p:pic>
      <p:sp>
        <p:nvSpPr>
          <p:cNvPr id="7" name="Rectangle à coins arrondis 6"/>
          <p:cNvSpPr/>
          <p:nvPr/>
        </p:nvSpPr>
        <p:spPr>
          <a:xfrm rot="-120000">
            <a:off x="1111753" y="2297583"/>
            <a:ext cx="6982023" cy="4448185"/>
          </a:xfrm>
          <a:prstGeom prst="wedgeRoundRectCallout">
            <a:avLst>
              <a:gd name="adj1" fmla="val -31856"/>
              <a:gd name="adj2" fmla="val -70436"/>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eaLnBrk="1" hangingPunct="1">
              <a:lnSpc>
                <a:spcPct val="85000"/>
              </a:lnSpc>
              <a:spcAft>
                <a:spcPts val="800"/>
              </a:spcAft>
              <a:buSzPct val="120000"/>
              <a:defRPr/>
            </a:pPr>
            <a:r>
              <a:rPr lang="fr-FR" b="1" i="1" smtClean="0">
                <a:solidFill>
                  <a:schemeClr val="tx1">
                    <a:lumMod val="65000"/>
                    <a:lumOff val="35000"/>
                  </a:schemeClr>
                </a:solidFill>
                <a:latin typeface="Arial Narrow" panose="020B0606020202030204" pitchFamily="34" charset="0"/>
              </a:rPr>
              <a:t>« Chercheur manager, je </a:t>
            </a:r>
            <a:r>
              <a:rPr lang="fr-FR" b="1" i="1">
                <a:solidFill>
                  <a:schemeClr val="tx1">
                    <a:lumMod val="65000"/>
                    <a:lumOff val="35000"/>
                  </a:schemeClr>
                </a:solidFill>
                <a:latin typeface="Arial Narrow" panose="020B0606020202030204" pitchFamily="34" charset="0"/>
              </a:rPr>
              <a:t>suis une tête d’affiche dans mon institut</a:t>
            </a:r>
            <a:r>
              <a:rPr lang="fr-FR" i="1">
                <a:solidFill>
                  <a:schemeClr val="tx1">
                    <a:lumMod val="65000"/>
                    <a:lumOff val="35000"/>
                  </a:schemeClr>
                </a:solidFill>
                <a:latin typeface="Arial Narrow" panose="020B0606020202030204" pitchFamily="34" charset="0"/>
              </a:rPr>
              <a:t>.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J’ai </a:t>
            </a:r>
            <a:r>
              <a:rPr lang="fr-FR" i="1">
                <a:solidFill>
                  <a:schemeClr val="tx1">
                    <a:lumMod val="65000"/>
                    <a:lumOff val="35000"/>
                  </a:schemeClr>
                </a:solidFill>
                <a:latin typeface="Arial Narrow" panose="020B0606020202030204" pitchFamily="34" charset="0"/>
              </a:rPr>
              <a:t>mon propre blog et je passe dans tous les </a:t>
            </a:r>
            <a:r>
              <a:rPr lang="fr-FR" i="1" smtClean="0">
                <a:solidFill>
                  <a:schemeClr val="tx1">
                    <a:lumMod val="65000"/>
                    <a:lumOff val="35000"/>
                  </a:schemeClr>
                </a:solidFill>
                <a:latin typeface="Arial Narrow" panose="020B0606020202030204" pitchFamily="34" charset="0"/>
              </a:rPr>
              <a:t>journaux. </a:t>
            </a: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J’ai </a:t>
            </a:r>
            <a:r>
              <a:rPr lang="fr-FR" i="1">
                <a:solidFill>
                  <a:schemeClr val="tx1">
                    <a:lumMod val="65000"/>
                    <a:lumOff val="35000"/>
                  </a:schemeClr>
                </a:solidFill>
                <a:latin typeface="Arial Narrow" panose="020B0606020202030204" pitchFamily="34" charset="0"/>
              </a:rPr>
              <a:t>fait la une du </a:t>
            </a:r>
            <a:r>
              <a:rPr lang="fr-FR" i="1" smtClean="0">
                <a:solidFill>
                  <a:schemeClr val="tx1">
                    <a:lumMod val="65000"/>
                    <a:lumOff val="35000"/>
                  </a:schemeClr>
                </a:solidFill>
                <a:latin typeface="Arial Narrow" panose="020B0606020202030204" pitchFamily="34" charset="0"/>
              </a:rPr>
              <a:t>Times, </a:t>
            </a:r>
            <a:r>
              <a:rPr lang="fr-FR" i="1">
                <a:solidFill>
                  <a:schemeClr val="tx1">
                    <a:lumMod val="65000"/>
                    <a:lumOff val="35000"/>
                  </a:schemeClr>
                </a:solidFill>
                <a:latin typeface="Arial Narrow" panose="020B0606020202030204" pitchFamily="34" charset="0"/>
              </a:rPr>
              <a:t>ça m’a permis de décrocher 2 gros contrats industriels européens.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cultive un réseau de connaissances dans le monde économique &amp; industriel.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Mes </a:t>
            </a:r>
            <a:r>
              <a:rPr lang="fr-FR" i="1">
                <a:solidFill>
                  <a:schemeClr val="tx1">
                    <a:lumMod val="65000"/>
                    <a:lumOff val="35000"/>
                  </a:schemeClr>
                </a:solidFill>
                <a:latin typeface="Arial Narrow" panose="020B0606020202030204" pitchFamily="34" charset="0"/>
              </a:rPr>
              <a:t>derniers projets ont été valorisés par le lancement de deux start up en plein essor qui vont peut-être être rachetées par Google.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Actuellement </a:t>
            </a:r>
            <a:r>
              <a:rPr lang="fr-FR" i="1">
                <a:solidFill>
                  <a:schemeClr val="tx1">
                    <a:lumMod val="65000"/>
                    <a:lumOff val="35000"/>
                  </a:schemeClr>
                </a:solidFill>
                <a:latin typeface="Arial Narrow" panose="020B0606020202030204" pitchFamily="34" charset="0"/>
              </a:rPr>
              <a:t>je constitue mes nouvelles équipes  à l’internationale là où les couts sont les plus intéressants.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Mes </a:t>
            </a:r>
            <a:r>
              <a:rPr lang="fr-FR" i="1">
                <a:solidFill>
                  <a:schemeClr val="tx1">
                    <a:lumMod val="65000"/>
                    <a:lumOff val="35000"/>
                  </a:schemeClr>
                </a:solidFill>
                <a:latin typeface="Arial Narrow" panose="020B0606020202030204" pitchFamily="34" charset="0"/>
              </a:rPr>
              <a:t>équipes évoluent constamment en fonction des projets et sont très développées en Chine et en Inde.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suis de très près mes équipes afin de suivre les </a:t>
            </a:r>
            <a:r>
              <a:rPr lang="fr-FR" i="1" smtClean="0">
                <a:solidFill>
                  <a:schemeClr val="tx1">
                    <a:lumMod val="65000"/>
                    <a:lumOff val="35000"/>
                  </a:schemeClr>
                </a:solidFill>
                <a:latin typeface="Arial Narrow" panose="020B0606020202030204" pitchFamily="34" charset="0"/>
              </a:rPr>
              <a:t>meilleurs. »</a:t>
            </a:r>
            <a:r>
              <a:rPr lang="fr-FR" smtClean="0"/>
              <a:t>. </a:t>
            </a:r>
            <a:endParaRPr lang="fr-FR" i="1">
              <a:solidFill>
                <a:srgbClr val="5F9127"/>
              </a:solidFill>
              <a:latin typeface="Arial Narrow" panose="020B0606020202030204" pitchFamily="34" charset="0"/>
              <a:sym typeface="Wingdings" pitchFamily="2" charset="2"/>
            </a:endParaRPr>
          </a:p>
        </p:txBody>
      </p:sp>
    </p:spTree>
    <p:extLst>
      <p:ext uri="{BB962C8B-B14F-4D97-AF65-F5344CB8AC3E}">
        <p14:creationId xmlns:p14="http://schemas.microsoft.com/office/powerpoint/2010/main" val="3746683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left)">
                                      <p:cBhvr>
                                        <p:cTn id="7" dur="500"/>
                                        <p:tgtEl>
                                          <p:spTgt spid="48131"/>
                                        </p:tgtEl>
                                      </p:cBhvr>
                                    </p:animEffect>
                                  </p:childTnLst>
                                </p:cTn>
                              </p:par>
                            </p:childTnLst>
                          </p:cTn>
                        </p:par>
                        <p:par>
                          <p:cTn id="8" fill="hold">
                            <p:stCondLst>
                              <p:cond delay="500"/>
                            </p:stCondLst>
                            <p:childTnLst>
                              <p:par>
                                <p:cTn id="9" presetID="22" presetClass="entr" presetSubtype="1"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Second tableau : la pratique du métier</a:t>
            </a:r>
            <a:endParaRPr lang="fr-FR" altLang="fr-FR" sz="3200" b="1" i="1">
              <a:solidFill>
                <a:schemeClr val="bg2"/>
              </a:solidFill>
              <a:latin typeface="Arial Narrow"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079650"/>
            <a:ext cx="9144000" cy="541717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871" flipH="1">
            <a:off x="4984402" y="285206"/>
            <a:ext cx="2032933" cy="3538722"/>
          </a:xfrm>
          <a:prstGeom prst="rect">
            <a:avLst/>
          </a:prstGeom>
        </p:spPr>
      </p:pic>
      <p:sp>
        <p:nvSpPr>
          <p:cNvPr id="7" name="Rectangle à coins arrondis 6"/>
          <p:cNvSpPr/>
          <p:nvPr/>
        </p:nvSpPr>
        <p:spPr>
          <a:xfrm rot="-120000">
            <a:off x="1112310" y="2329422"/>
            <a:ext cx="5157402" cy="4448185"/>
          </a:xfrm>
          <a:prstGeom prst="wedgeRoundRectCallout">
            <a:avLst>
              <a:gd name="adj1" fmla="val -1081"/>
              <a:gd name="adj2" fmla="val -68455"/>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eaLnBrk="1" hangingPunct="1">
              <a:lnSpc>
                <a:spcPct val="85000"/>
              </a:lnSpc>
              <a:spcAft>
                <a:spcPts val="800"/>
              </a:spcAft>
              <a:buSzPct val="120000"/>
              <a:defRPr/>
            </a:pPr>
            <a:r>
              <a:rPr lang="fr-FR" b="1" i="1" smtClean="0">
                <a:solidFill>
                  <a:schemeClr val="tx1">
                    <a:lumMod val="65000"/>
                    <a:lumOff val="35000"/>
                  </a:schemeClr>
                </a:solidFill>
                <a:latin typeface="Arial Narrow" panose="020B0606020202030204" pitchFamily="34" charset="0"/>
              </a:rPr>
              <a:t>« Chercheur spécialisé, je </a:t>
            </a:r>
            <a:r>
              <a:rPr lang="fr-FR" b="1" i="1">
                <a:solidFill>
                  <a:schemeClr val="tx1">
                    <a:lumMod val="65000"/>
                    <a:lumOff val="35000"/>
                  </a:schemeClr>
                </a:solidFill>
                <a:latin typeface="Arial Narrow" panose="020B0606020202030204" pitchFamily="34" charset="0"/>
              </a:rPr>
              <a:t>suis en </a:t>
            </a:r>
            <a:r>
              <a:rPr lang="fr-FR" b="1" i="1" smtClean="0">
                <a:solidFill>
                  <a:schemeClr val="tx1">
                    <a:lumMod val="65000"/>
                    <a:lumOff val="35000"/>
                  </a:schemeClr>
                </a:solidFill>
                <a:latin typeface="Arial Narrow" panose="020B0606020202030204" pitchFamily="34" charset="0"/>
              </a:rPr>
              <a:t>CDI </a:t>
            </a:r>
            <a:r>
              <a:rPr lang="fr-FR" b="1" i="1">
                <a:solidFill>
                  <a:schemeClr val="tx1">
                    <a:lumMod val="65000"/>
                    <a:lumOff val="35000"/>
                  </a:schemeClr>
                </a:solidFill>
                <a:latin typeface="Arial Narrow" panose="020B0606020202030204" pitchFamily="34" charset="0"/>
              </a:rPr>
              <a:t>dans un institut stable. </a:t>
            </a:r>
            <a:endParaRPr lang="fr-FR" b="1"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Ma </a:t>
            </a:r>
            <a:r>
              <a:rPr lang="fr-FR" i="1">
                <a:solidFill>
                  <a:schemeClr val="tx1">
                    <a:lumMod val="65000"/>
                    <a:lumOff val="35000"/>
                  </a:schemeClr>
                </a:solidFill>
                <a:latin typeface="Arial Narrow" panose="020B0606020202030204" pitchFamily="34" charset="0"/>
              </a:rPr>
              <a:t>direction est non scientifique.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passe beaucoup de temps au labo pour répondre aux objectifs fixés dans un cadre très strict défini par l’état ou la société, etc.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Chaque </a:t>
            </a:r>
            <a:r>
              <a:rPr lang="fr-FR" i="1">
                <a:solidFill>
                  <a:schemeClr val="tx1">
                    <a:lumMod val="65000"/>
                    <a:lumOff val="35000"/>
                  </a:schemeClr>
                </a:solidFill>
                <a:latin typeface="Arial Narrow" panose="020B0606020202030204" pitchFamily="34" charset="0"/>
              </a:rPr>
              <a:t>semaine je reporte sur mes activités et demande les autorisations sur la suite de mon travail.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J’attends </a:t>
            </a:r>
            <a:r>
              <a:rPr lang="fr-FR" i="1">
                <a:solidFill>
                  <a:schemeClr val="tx1">
                    <a:lumMod val="65000"/>
                    <a:lumOff val="35000"/>
                  </a:schemeClr>
                </a:solidFill>
                <a:latin typeface="Arial Narrow" panose="020B0606020202030204" pitchFamily="34" charset="0"/>
              </a:rPr>
              <a:t>impatiemment la fin de l’année pour changer d’échelon mais je suis content car j’ai obtenu l’autorisation de publier une partie de mes résultats non </a:t>
            </a:r>
            <a:r>
              <a:rPr lang="fr-FR" i="1" smtClean="0">
                <a:solidFill>
                  <a:schemeClr val="tx1">
                    <a:lumMod val="65000"/>
                    <a:lumOff val="35000"/>
                  </a:schemeClr>
                </a:solidFill>
                <a:latin typeface="Arial Narrow" panose="020B0606020202030204" pitchFamily="34" charset="0"/>
              </a:rPr>
              <a:t>confidentiels. »</a:t>
            </a:r>
            <a:r>
              <a:rPr lang="fr-FR" smtClean="0"/>
              <a:t>. </a:t>
            </a:r>
            <a:endParaRPr lang="fr-FR" i="1">
              <a:solidFill>
                <a:srgbClr val="5F9127"/>
              </a:solidFill>
              <a:latin typeface="Arial Narrow" panose="020B0606020202030204" pitchFamily="34" charset="0"/>
              <a:sym typeface="Wingdings" pitchFamily="2" charset="2"/>
            </a:endParaRPr>
          </a:p>
        </p:txBody>
      </p:sp>
    </p:spTree>
    <p:extLst>
      <p:ext uri="{BB962C8B-B14F-4D97-AF65-F5344CB8AC3E}">
        <p14:creationId xmlns:p14="http://schemas.microsoft.com/office/powerpoint/2010/main" val="40016013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Second tableau : la pratique du métier</a:t>
            </a:r>
            <a:endParaRPr lang="fr-FR" altLang="fr-FR" sz="3200" b="1" i="1">
              <a:solidFill>
                <a:schemeClr val="bg2"/>
              </a:solidFill>
              <a:latin typeface="Arial Narrow"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079650"/>
            <a:ext cx="9144000" cy="5417176"/>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51638" y="714185"/>
            <a:ext cx="1867302" cy="2909341"/>
          </a:xfrm>
          <a:prstGeom prst="rect">
            <a:avLst/>
          </a:prstGeom>
        </p:spPr>
      </p:pic>
      <p:sp>
        <p:nvSpPr>
          <p:cNvPr id="7" name="Rectangle à coins arrondis 6"/>
          <p:cNvSpPr/>
          <p:nvPr/>
        </p:nvSpPr>
        <p:spPr>
          <a:xfrm rot="-120000">
            <a:off x="2261095" y="2271472"/>
            <a:ext cx="5958349" cy="4448185"/>
          </a:xfrm>
          <a:prstGeom prst="wedgeRoundRectCallout">
            <a:avLst>
              <a:gd name="adj1" fmla="val -1201"/>
              <a:gd name="adj2" fmla="val -68267"/>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eaLnBrk="1" hangingPunct="1">
              <a:lnSpc>
                <a:spcPct val="85000"/>
              </a:lnSpc>
              <a:spcAft>
                <a:spcPts val="800"/>
              </a:spcAft>
              <a:buSzPct val="120000"/>
              <a:defRPr/>
            </a:pPr>
            <a:r>
              <a:rPr lang="fr-FR" b="1" i="1" smtClean="0">
                <a:solidFill>
                  <a:schemeClr val="tx1">
                    <a:lumMod val="65000"/>
                    <a:lumOff val="35000"/>
                  </a:schemeClr>
                </a:solidFill>
                <a:latin typeface="Arial Narrow" panose="020B0606020202030204" pitchFamily="34" charset="0"/>
              </a:rPr>
              <a:t>« Chercheuse indépendante</a:t>
            </a:r>
            <a:r>
              <a:rPr lang="fr-FR" b="1" i="1">
                <a:solidFill>
                  <a:schemeClr val="tx1">
                    <a:lumMod val="65000"/>
                    <a:lumOff val="35000"/>
                  </a:schemeClr>
                </a:solidFill>
                <a:latin typeface="Arial Narrow" panose="020B0606020202030204" pitchFamily="34" charset="0"/>
              </a:rPr>
              <a:t> </a:t>
            </a:r>
            <a:r>
              <a:rPr lang="fr-FR" b="1" i="1" smtClean="0">
                <a:solidFill>
                  <a:schemeClr val="tx1">
                    <a:lumMod val="65000"/>
                    <a:lumOff val="35000"/>
                  </a:schemeClr>
                </a:solidFill>
                <a:latin typeface="Arial Narrow" panose="020B0606020202030204" pitchFamily="34" charset="0"/>
              </a:rPr>
              <a:t>, je </a:t>
            </a:r>
            <a:r>
              <a:rPr lang="fr-FR" b="1" i="1">
                <a:solidFill>
                  <a:schemeClr val="tx1">
                    <a:lumMod val="65000"/>
                    <a:lumOff val="35000"/>
                  </a:schemeClr>
                </a:solidFill>
                <a:latin typeface="Arial Narrow" panose="020B0606020202030204" pitchFamily="34" charset="0"/>
              </a:rPr>
              <a:t>suis </a:t>
            </a:r>
            <a:r>
              <a:rPr lang="fr-FR" b="1" i="1" smtClean="0">
                <a:solidFill>
                  <a:schemeClr val="tx1">
                    <a:lumMod val="65000"/>
                    <a:lumOff val="35000"/>
                  </a:schemeClr>
                </a:solidFill>
                <a:latin typeface="Arial Narrow" panose="020B0606020202030204" pitchFamily="34" charset="0"/>
              </a:rPr>
              <a:t>polyvalente. </a:t>
            </a: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suis actuellement sur trois projets de recherches </a:t>
            </a:r>
            <a:r>
              <a:rPr lang="fr-FR" i="1" smtClean="0">
                <a:solidFill>
                  <a:schemeClr val="tx1">
                    <a:lumMod val="65000"/>
                    <a:lumOff val="35000"/>
                  </a:schemeClr>
                </a:solidFill>
                <a:latin typeface="Arial Narrow" panose="020B0606020202030204" pitchFamily="34" charset="0"/>
              </a:rPr>
              <a:t>passionnants, </a:t>
            </a:r>
            <a:r>
              <a:rPr lang="fr-FR" i="1">
                <a:solidFill>
                  <a:schemeClr val="tx1">
                    <a:lumMod val="65000"/>
                    <a:lumOff val="35000"/>
                  </a:schemeClr>
                </a:solidFill>
                <a:latin typeface="Arial Narrow" panose="020B0606020202030204" pitchFamily="34" charset="0"/>
              </a:rPr>
              <a:t>couvrant chacun des thématiques variées (Bio,Physique et Chimie).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viens de répondre à six appels d’offre qui me permettront peut être de poursuivre mon activité cette année</a:t>
            </a:r>
            <a:r>
              <a:rPr lang="fr-FR" i="1" smtClean="0">
                <a:solidFill>
                  <a:schemeClr val="tx1">
                    <a:lumMod val="65000"/>
                    <a:lumOff val="35000"/>
                  </a:schemeClr>
                </a:solidFill>
                <a:latin typeface="Arial Narrow" panose="020B0606020202030204" pitchFamily="34" charset="0"/>
              </a:rPr>
              <a:t>.</a:t>
            </a: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rentre d’une conf à NY et la semaine prochaine je rencontre un ponte à Bruxelles qui me permettra peut-être de nouer une nouvelle collaboration avec un financement assuré à trois ans.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n’ai pas pas publié depuis deux ans.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Pour </a:t>
            </a:r>
            <a:r>
              <a:rPr lang="fr-FR" i="1">
                <a:solidFill>
                  <a:schemeClr val="tx1">
                    <a:lumMod val="65000"/>
                    <a:lumOff val="35000"/>
                  </a:schemeClr>
                </a:solidFill>
                <a:latin typeface="Arial Narrow" panose="020B0606020202030204" pitchFamily="34" charset="0"/>
              </a:rPr>
              <a:t>assurer mes financements, je fais régulièrement de l’expertise et des formations spécialisées à l’international.</a:t>
            </a:r>
            <a:endParaRPr lang="fr-FR" i="1">
              <a:solidFill>
                <a:schemeClr val="tx1">
                  <a:lumMod val="65000"/>
                  <a:lumOff val="35000"/>
                </a:schemeClr>
              </a:solidFill>
              <a:latin typeface="Arial Narrow" panose="020B0606020202030204" pitchFamily="34" charset="0"/>
              <a:sym typeface="Wingdings" pitchFamily="2" charset="2"/>
            </a:endParaRPr>
          </a:p>
        </p:txBody>
      </p:sp>
    </p:spTree>
    <p:extLst>
      <p:ext uri="{BB962C8B-B14F-4D97-AF65-F5344CB8AC3E}">
        <p14:creationId xmlns:p14="http://schemas.microsoft.com/office/powerpoint/2010/main" val="3932314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Second tableau : la pratique du métier</a:t>
            </a:r>
            <a:endParaRPr lang="fr-FR" altLang="fr-FR" sz="3200" b="1" i="1">
              <a:solidFill>
                <a:schemeClr val="bg2"/>
              </a:solidFill>
              <a:latin typeface="Arial Narrow"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079650"/>
            <a:ext cx="9144000" cy="5417176"/>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854" y="813375"/>
            <a:ext cx="1864980" cy="2909341"/>
          </a:xfrm>
          <a:prstGeom prst="rect">
            <a:avLst/>
          </a:prstGeom>
        </p:spPr>
      </p:pic>
      <p:sp>
        <p:nvSpPr>
          <p:cNvPr id="7" name="Rectangle à coins arrondis 6"/>
          <p:cNvSpPr/>
          <p:nvPr/>
        </p:nvSpPr>
        <p:spPr>
          <a:xfrm rot="-120000">
            <a:off x="3077744" y="2287606"/>
            <a:ext cx="4835539" cy="4448185"/>
          </a:xfrm>
          <a:prstGeom prst="wedgeRoundRectCallout">
            <a:avLst>
              <a:gd name="adj1" fmla="val 31558"/>
              <a:gd name="adj2" fmla="val -66682"/>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a:lnSpc>
                <a:spcPct val="85000"/>
              </a:lnSpc>
              <a:spcAft>
                <a:spcPts val="800"/>
              </a:spcAft>
              <a:buSzPct val="120000"/>
              <a:defRPr/>
            </a:pPr>
            <a:r>
              <a:rPr lang="fr-FR" b="1" i="1" smtClean="0">
                <a:solidFill>
                  <a:schemeClr val="tx1">
                    <a:lumMod val="65000"/>
                    <a:lumOff val="35000"/>
                  </a:schemeClr>
                </a:solidFill>
                <a:latin typeface="Arial Narrow" panose="020B0606020202030204" pitchFamily="34" charset="0"/>
              </a:rPr>
              <a:t>« Chercheuse d’élite, j’ai </a:t>
            </a:r>
            <a:r>
              <a:rPr lang="fr-FR" b="1" i="1">
                <a:solidFill>
                  <a:schemeClr val="tx1">
                    <a:lumMod val="65000"/>
                    <a:lumOff val="35000"/>
                  </a:schemeClr>
                </a:solidFill>
                <a:latin typeface="Arial Narrow" panose="020B0606020202030204" pitchFamily="34" charset="0"/>
              </a:rPr>
              <a:t>fait une très bonne thèse et 2 post-doc auprès de chercheurs prix Nobel. </a:t>
            </a:r>
            <a:endParaRPr lang="fr-FR" b="1" i="1" smtClean="0">
              <a:solidFill>
                <a:schemeClr val="tx1">
                  <a:lumMod val="65000"/>
                  <a:lumOff val="35000"/>
                </a:schemeClr>
              </a:solidFill>
              <a:latin typeface="Arial Narrow" panose="020B0606020202030204" pitchFamily="34" charset="0"/>
            </a:endParaRPr>
          </a:p>
          <a:p>
            <a:pPr marL="144000">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J’ai </a:t>
            </a:r>
            <a:r>
              <a:rPr lang="fr-FR" i="1">
                <a:solidFill>
                  <a:schemeClr val="tx1">
                    <a:lumMod val="65000"/>
                    <a:lumOff val="35000"/>
                  </a:schemeClr>
                </a:solidFill>
                <a:latin typeface="Arial Narrow" panose="020B0606020202030204" pitchFamily="34" charset="0"/>
              </a:rPr>
              <a:t>longtemps hésité à revenir en France, mais la perspective de développer mon projet sur 10 ans avec le dernier prix Nobel m’a </a:t>
            </a:r>
            <a:r>
              <a:rPr lang="fr-FR" i="1" smtClean="0">
                <a:solidFill>
                  <a:schemeClr val="tx1">
                    <a:lumMod val="65000"/>
                    <a:lumOff val="35000"/>
                  </a:schemeClr>
                </a:solidFill>
                <a:latin typeface="Arial Narrow" panose="020B0606020202030204" pitchFamily="34" charset="0"/>
              </a:rPr>
              <a:t>convaincue </a:t>
            </a:r>
            <a:r>
              <a:rPr lang="fr-FR" i="1">
                <a:solidFill>
                  <a:schemeClr val="tx1">
                    <a:lumMod val="65000"/>
                    <a:lumOff val="35000"/>
                  </a:schemeClr>
                </a:solidFill>
                <a:latin typeface="Arial Narrow" panose="020B0606020202030204" pitchFamily="34" charset="0"/>
              </a:rPr>
              <a:t>de revenir (ainsi que la rémunération attractive). </a:t>
            </a:r>
            <a:endParaRPr lang="fr-FR" i="1" smtClean="0">
              <a:solidFill>
                <a:schemeClr val="tx1">
                  <a:lumMod val="65000"/>
                  <a:lumOff val="35000"/>
                </a:schemeClr>
              </a:solidFill>
              <a:latin typeface="Arial Narrow" panose="020B0606020202030204" pitchFamily="34" charset="0"/>
            </a:endParaRPr>
          </a:p>
          <a:p>
            <a:pPr marL="144000">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suis maintenant dans un grand institut qui gère tous les aspects administratifs et </a:t>
            </a:r>
            <a:r>
              <a:rPr lang="fr-FR" i="1" smtClean="0">
                <a:solidFill>
                  <a:schemeClr val="tx1">
                    <a:lumMod val="65000"/>
                    <a:lumOff val="35000"/>
                  </a:schemeClr>
                </a:solidFill>
                <a:latin typeface="Arial Narrow" panose="020B0606020202030204" pitchFamily="34" charset="0"/>
              </a:rPr>
              <a:t>financiers </a:t>
            </a:r>
            <a:r>
              <a:rPr lang="fr-FR" i="1">
                <a:solidFill>
                  <a:schemeClr val="tx1">
                    <a:lumMod val="65000"/>
                    <a:lumOff val="35000"/>
                  </a:schemeClr>
                </a:solidFill>
                <a:latin typeface="Arial Narrow" panose="020B0606020202030204" pitchFamily="34" charset="0"/>
              </a:rPr>
              <a:t>de mon travail et je peux me consacrer uniquement à mes travaux de recherche. </a:t>
            </a:r>
            <a:endParaRPr lang="fr-FR" i="1" smtClean="0">
              <a:solidFill>
                <a:schemeClr val="tx1">
                  <a:lumMod val="65000"/>
                  <a:lumOff val="35000"/>
                </a:schemeClr>
              </a:solidFill>
              <a:latin typeface="Arial Narrow" panose="020B0606020202030204" pitchFamily="34" charset="0"/>
            </a:endParaRPr>
          </a:p>
          <a:p>
            <a:pPr marL="144000">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viens d’ailleurs de publier 2 papiers dans Nature et cela va améliorer mon h index. </a:t>
            </a:r>
            <a:endParaRPr lang="fr-FR" i="1" smtClean="0">
              <a:solidFill>
                <a:schemeClr val="tx1">
                  <a:lumMod val="65000"/>
                  <a:lumOff val="35000"/>
                </a:schemeClr>
              </a:solidFill>
              <a:latin typeface="Arial Narrow" panose="020B0606020202030204" pitchFamily="34" charset="0"/>
            </a:endParaRPr>
          </a:p>
          <a:p>
            <a:pPr marL="144000">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vous </a:t>
            </a:r>
            <a:r>
              <a:rPr lang="fr-FR" i="1" smtClean="0">
                <a:solidFill>
                  <a:schemeClr val="tx1">
                    <a:lumMod val="65000"/>
                    <a:lumOff val="35000"/>
                  </a:schemeClr>
                </a:solidFill>
                <a:latin typeface="Arial Narrow" panose="020B0606020202030204" pitchFamily="34" charset="0"/>
              </a:rPr>
              <a:t>laisse, </a:t>
            </a:r>
            <a:r>
              <a:rPr lang="fr-FR" i="1">
                <a:solidFill>
                  <a:schemeClr val="tx1">
                    <a:lumMod val="65000"/>
                    <a:lumOff val="35000"/>
                  </a:schemeClr>
                </a:solidFill>
                <a:latin typeface="Arial Narrow" panose="020B0606020202030204" pitchFamily="34" charset="0"/>
              </a:rPr>
              <a:t>j’ai un cours à donner à la Sorbonne.</a:t>
            </a:r>
            <a:endParaRPr lang="fr-FR" i="1">
              <a:solidFill>
                <a:schemeClr val="tx1">
                  <a:lumMod val="65000"/>
                  <a:lumOff val="35000"/>
                </a:schemeClr>
              </a:solidFill>
              <a:latin typeface="Arial Narrow" panose="020B0606020202030204" pitchFamily="34" charset="0"/>
              <a:sym typeface="Wingdings" pitchFamily="2" charset="2"/>
            </a:endParaRPr>
          </a:p>
        </p:txBody>
      </p:sp>
    </p:spTree>
    <p:extLst>
      <p:ext uri="{BB962C8B-B14F-4D97-AF65-F5344CB8AC3E}">
        <p14:creationId xmlns:p14="http://schemas.microsoft.com/office/powerpoint/2010/main" val="1950746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1641475" y="228600"/>
            <a:ext cx="733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Second tableau : la pratique du métier</a:t>
            </a:r>
            <a:endParaRPr lang="fr-FR" altLang="fr-FR" sz="3200" b="1" i="1">
              <a:solidFill>
                <a:schemeClr val="bg2"/>
              </a:solidFill>
              <a:latin typeface="Arial Narrow"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1079650"/>
            <a:ext cx="9144000" cy="541717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2827" flipH="1">
            <a:off x="2806535" y="285207"/>
            <a:ext cx="2032933" cy="3538722"/>
          </a:xfrm>
          <a:prstGeom prst="rect">
            <a:avLst/>
          </a:prstGeom>
        </p:spPr>
      </p:pic>
      <p:sp>
        <p:nvSpPr>
          <p:cNvPr id="7" name="Rectangle à coins arrondis 6"/>
          <p:cNvSpPr/>
          <p:nvPr/>
        </p:nvSpPr>
        <p:spPr>
          <a:xfrm rot="-120000">
            <a:off x="3975919" y="2235293"/>
            <a:ext cx="4753839" cy="4448185"/>
          </a:xfrm>
          <a:prstGeom prst="wedgeRoundRectCallout">
            <a:avLst>
              <a:gd name="adj1" fmla="val 35208"/>
              <a:gd name="adj2" fmla="val -67231"/>
              <a:gd name="adj3" fmla="val 16667"/>
            </a:avLst>
          </a:prstGeom>
          <a:gradFill>
            <a:gsLst>
              <a:gs pos="0">
                <a:srgbClr val="D6E7C3"/>
              </a:gs>
              <a:gs pos="50000">
                <a:srgbClr val="E0EBEC"/>
              </a:gs>
              <a:gs pos="100000">
                <a:schemeClr val="bg1"/>
              </a:gs>
            </a:gsLst>
            <a:lin ang="10800000" scaled="0"/>
          </a:gradFill>
          <a:ln w="19050"/>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eaLnBrk="1" hangingPunct="1">
              <a:lnSpc>
                <a:spcPct val="85000"/>
              </a:lnSpc>
              <a:spcAft>
                <a:spcPts val="800"/>
              </a:spcAft>
              <a:buSzPct val="120000"/>
              <a:defRPr/>
            </a:pPr>
            <a:r>
              <a:rPr lang="fr-FR" b="1" i="1" smtClean="0">
                <a:solidFill>
                  <a:schemeClr val="tx1">
                    <a:lumMod val="65000"/>
                    <a:lumOff val="35000"/>
                  </a:schemeClr>
                </a:solidFill>
                <a:latin typeface="Arial Narrow" panose="020B0606020202030204" pitchFamily="34" charset="0"/>
              </a:rPr>
              <a:t>« Chercheur citoyen, je </a:t>
            </a:r>
            <a:r>
              <a:rPr lang="fr-FR" b="1" i="1">
                <a:solidFill>
                  <a:schemeClr val="tx1">
                    <a:lumMod val="65000"/>
                    <a:lumOff val="35000"/>
                  </a:schemeClr>
                </a:solidFill>
                <a:latin typeface="Arial Narrow" panose="020B0606020202030204" pitchFamily="34" charset="0"/>
              </a:rPr>
              <a:t>suis dans un laboratoire mixte CRS – Fondation Ushuaïa. </a:t>
            </a:r>
            <a:endParaRPr lang="fr-FR" b="1"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30</a:t>
            </a:r>
            <a:r>
              <a:rPr lang="fr-FR" i="1">
                <a:solidFill>
                  <a:schemeClr val="tx1">
                    <a:lumMod val="65000"/>
                    <a:lumOff val="35000"/>
                  </a:schemeClr>
                </a:solidFill>
                <a:latin typeface="Arial Narrow" panose="020B0606020202030204" pitchFamily="34" charset="0"/>
              </a:rPr>
              <a:t>% de mes collaborateurs sont des bénévoles-militants passionnés par nos sujets de recherche.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Ma </a:t>
            </a:r>
            <a:r>
              <a:rPr lang="fr-FR" i="1">
                <a:solidFill>
                  <a:schemeClr val="tx1">
                    <a:lumMod val="65000"/>
                    <a:lumOff val="35000"/>
                  </a:schemeClr>
                </a:solidFill>
                <a:latin typeface="Arial Narrow" panose="020B0606020202030204" pitchFamily="34" charset="0"/>
              </a:rPr>
              <a:t>thématique de recherche a été liké 650k fois sur Facebook, car elle a passionné les foules.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J’organise </a:t>
            </a:r>
            <a:r>
              <a:rPr lang="fr-FR" i="1">
                <a:solidFill>
                  <a:schemeClr val="tx1">
                    <a:lumMod val="65000"/>
                    <a:lumOff val="35000"/>
                  </a:schemeClr>
                </a:solidFill>
                <a:latin typeface="Arial Narrow" panose="020B0606020202030204" pitchFamily="34" charset="0"/>
              </a:rPr>
              <a:t>des présentations sur Youtube et les plateformes de Crowdfunding. </a:t>
            </a:r>
            <a:endParaRPr lang="fr-FR" i="1" smtClean="0">
              <a:solidFill>
                <a:schemeClr val="tx1">
                  <a:lumMod val="65000"/>
                  <a:lumOff val="35000"/>
                </a:schemeClr>
              </a:solidFill>
              <a:latin typeface="Arial Narrow" panose="020B0606020202030204" pitchFamily="34" charset="0"/>
            </a:endParaRPr>
          </a:p>
          <a:p>
            <a:pPr marL="144000" eaLnBrk="1" hangingPunct="1">
              <a:lnSpc>
                <a:spcPct val="85000"/>
              </a:lnSpc>
              <a:spcAft>
                <a:spcPts val="800"/>
              </a:spcAft>
              <a:buSzPct val="120000"/>
              <a:defRPr/>
            </a:pPr>
            <a:r>
              <a:rPr lang="fr-FR" i="1" smtClean="0">
                <a:solidFill>
                  <a:schemeClr val="tx1">
                    <a:lumMod val="65000"/>
                    <a:lumOff val="35000"/>
                  </a:schemeClr>
                </a:solidFill>
                <a:latin typeface="Arial Narrow" panose="020B0606020202030204" pitchFamily="34" charset="0"/>
              </a:rPr>
              <a:t>Je </a:t>
            </a:r>
            <a:r>
              <a:rPr lang="fr-FR" i="1">
                <a:solidFill>
                  <a:schemeClr val="tx1">
                    <a:lumMod val="65000"/>
                    <a:lumOff val="35000"/>
                  </a:schemeClr>
                </a:solidFill>
                <a:latin typeface="Arial Narrow" panose="020B0606020202030204" pitchFamily="34" charset="0"/>
              </a:rPr>
              <a:t>suis un peu déçu car ma dernière proposition n’a pas été </a:t>
            </a:r>
            <a:r>
              <a:rPr lang="fr-FR" i="1" smtClean="0">
                <a:solidFill>
                  <a:schemeClr val="tx1">
                    <a:lumMod val="65000"/>
                    <a:lumOff val="35000"/>
                  </a:schemeClr>
                </a:solidFill>
                <a:latin typeface="Arial Narrow" panose="020B0606020202030204" pitchFamily="34" charset="0"/>
              </a:rPr>
              <a:t>financée </a:t>
            </a:r>
            <a:r>
              <a:rPr lang="fr-FR" i="1">
                <a:solidFill>
                  <a:schemeClr val="tx1">
                    <a:lumMod val="65000"/>
                    <a:lumOff val="35000"/>
                  </a:schemeClr>
                </a:solidFill>
                <a:latin typeface="Arial Narrow" panose="020B0606020202030204" pitchFamily="34" charset="0"/>
              </a:rPr>
              <a:t>car les internautes ont préféré financer le nouvel album pop à la mode, j’ai dû louper une partie de mon plan com.</a:t>
            </a:r>
            <a:endParaRPr lang="fr-FR" i="1">
              <a:solidFill>
                <a:schemeClr val="tx1">
                  <a:lumMod val="65000"/>
                  <a:lumOff val="35000"/>
                </a:schemeClr>
              </a:solidFill>
              <a:latin typeface="Arial Narrow" panose="020B0606020202030204" pitchFamily="34" charset="0"/>
              <a:sym typeface="Wingdings" pitchFamily="2" charset="2"/>
            </a:endParaRPr>
          </a:p>
        </p:txBody>
      </p:sp>
    </p:spTree>
    <p:extLst>
      <p:ext uri="{BB962C8B-B14F-4D97-AF65-F5344CB8AC3E}">
        <p14:creationId xmlns:p14="http://schemas.microsoft.com/office/powerpoint/2010/main" val="3539055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781050" y="1099446"/>
            <a:ext cx="8083251" cy="561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2800" b="1" i="1" u="sng" smtClean="0">
                <a:solidFill>
                  <a:srgbClr val="3A5420"/>
                </a:solidFill>
              </a:rPr>
              <a:t>Troisième temps d’échange</a:t>
            </a:r>
            <a:r>
              <a:rPr lang="fr-FR" altLang="fr-FR" sz="2800" b="1" i="1">
                <a:solidFill>
                  <a:srgbClr val="3A5420"/>
                </a:solidFill>
              </a:rPr>
              <a:t/>
            </a:r>
            <a:br>
              <a:rPr lang="fr-FR" altLang="fr-FR" sz="2800" b="1" i="1">
                <a:solidFill>
                  <a:srgbClr val="3A5420"/>
                </a:solidFill>
              </a:rPr>
            </a:br>
            <a:endParaRPr lang="fr-FR" altLang="fr-FR" sz="2800" b="1" i="1">
              <a:solidFill>
                <a:srgbClr val="3A5420"/>
              </a:solidFill>
            </a:endParaRPr>
          </a:p>
          <a:p>
            <a:pPr eaLnBrk="1" hangingPunct="1"/>
            <a:r>
              <a:rPr lang="fr-FR" altLang="fr-FR" sz="2800" b="1" i="1" smtClean="0">
                <a:solidFill>
                  <a:srgbClr val="3A5420"/>
                </a:solidFill>
              </a:rPr>
              <a:t>Des </a:t>
            </a:r>
            <a:r>
              <a:rPr lang="fr-FR" altLang="fr-FR" sz="2800" b="1" i="1">
                <a:solidFill>
                  <a:srgbClr val="3A5420"/>
                </a:solidFill>
              </a:rPr>
              <a:t>réactions rapides sur : </a:t>
            </a:r>
          </a:p>
          <a:p>
            <a:pPr eaLnBrk="1" hangingPunct="1"/>
            <a:endParaRPr lang="fr-FR" altLang="fr-FR" sz="1600" i="1" smtClean="0">
              <a:solidFill>
                <a:srgbClr val="92D050"/>
              </a:solidFill>
            </a:endParaRPr>
          </a:p>
          <a:p>
            <a:pPr marL="342900" indent="-342900" eaLnBrk="1" hangingPunct="1">
              <a:spcBef>
                <a:spcPts val="0"/>
              </a:spcBef>
              <a:spcAft>
                <a:spcPts val="1200"/>
              </a:spcAft>
              <a:buFont typeface="Arial" panose="020B0604020202020204" pitchFamily="34" charset="0"/>
              <a:buChar char="•"/>
            </a:pPr>
            <a:r>
              <a:rPr lang="fr-FR" altLang="fr-FR" sz="2000" b="1" i="1" smtClean="0">
                <a:solidFill>
                  <a:srgbClr val="5F9127"/>
                </a:solidFill>
              </a:rPr>
              <a:t>les </a:t>
            </a:r>
            <a:r>
              <a:rPr lang="fr-FR" altLang="fr-FR" sz="2000" b="1" i="1">
                <a:solidFill>
                  <a:srgbClr val="5F9127"/>
                </a:solidFill>
              </a:rPr>
              <a:t>concepts d’activité, tâche, poste et métier, tels qu’utilisés dans </a:t>
            </a:r>
            <a:r>
              <a:rPr lang="fr-FR" altLang="fr-FR" sz="2000" b="1" i="1" smtClean="0">
                <a:solidFill>
                  <a:srgbClr val="5F9127"/>
                </a:solidFill>
              </a:rPr>
              <a:t>l’exercice</a:t>
            </a:r>
          </a:p>
          <a:p>
            <a:pPr marL="342900" indent="-342900" eaLnBrk="1" hangingPunct="1">
              <a:spcBef>
                <a:spcPts val="0"/>
              </a:spcBef>
              <a:spcAft>
                <a:spcPts val="1200"/>
              </a:spcAft>
              <a:buFont typeface="Arial" panose="020B0604020202020204" pitchFamily="34" charset="0"/>
              <a:buChar char="•"/>
            </a:pPr>
            <a:r>
              <a:rPr lang="fr-FR" altLang="fr-FR" sz="2000" b="1" i="1" smtClean="0">
                <a:solidFill>
                  <a:srgbClr val="5F9127"/>
                </a:solidFill>
              </a:rPr>
              <a:t>Les deux composantes (tableaux) qui s’en déduisent</a:t>
            </a:r>
          </a:p>
          <a:p>
            <a:pPr marL="342900" indent="-342900" eaLnBrk="1" hangingPunct="1">
              <a:spcBef>
                <a:spcPts val="0"/>
              </a:spcBef>
              <a:spcAft>
                <a:spcPts val="600"/>
              </a:spcAft>
              <a:buFont typeface="Arial" panose="020B0604020202020204" pitchFamily="34" charset="0"/>
              <a:buChar char="•"/>
            </a:pPr>
            <a:endParaRPr lang="fr-FR" altLang="fr-FR" b="1" i="1">
              <a:solidFill>
                <a:srgbClr val="5F9127"/>
              </a:solidFill>
            </a:endParaRPr>
          </a:p>
          <a:p>
            <a:pPr eaLnBrk="1" hangingPunct="1"/>
            <a:r>
              <a:rPr lang="fr-FR" altLang="fr-FR" sz="2800" b="1" i="1" smtClean="0">
                <a:solidFill>
                  <a:srgbClr val="3A5420"/>
                </a:solidFill>
              </a:rPr>
              <a:t>Et une discussion ouverte sur :</a:t>
            </a:r>
          </a:p>
          <a:p>
            <a:pPr eaLnBrk="1" hangingPunct="1"/>
            <a:endParaRPr lang="fr-FR" altLang="fr-FR" sz="1600" b="1" i="1">
              <a:solidFill>
                <a:srgbClr val="3A5420"/>
              </a:solidFill>
            </a:endParaRPr>
          </a:p>
          <a:p>
            <a:pPr marL="342900" indent="-342900" eaLnBrk="1" hangingPunct="1">
              <a:spcBef>
                <a:spcPts val="0"/>
              </a:spcBef>
              <a:spcAft>
                <a:spcPts val="1200"/>
              </a:spcAft>
              <a:buFont typeface="Arial" panose="020B0604020202020204" pitchFamily="34" charset="0"/>
              <a:buChar char="•"/>
            </a:pPr>
            <a:r>
              <a:rPr lang="fr-FR" altLang="fr-FR" sz="2000" b="1" i="1" smtClean="0">
                <a:solidFill>
                  <a:srgbClr val="5F9127"/>
                </a:solidFill>
              </a:rPr>
              <a:t>Les enseignements que nous pouvons tirer de </a:t>
            </a:r>
            <a:r>
              <a:rPr lang="fr-FR" altLang="fr-FR" sz="2000" b="1" i="1" smtClean="0">
                <a:solidFill>
                  <a:srgbClr val="5F9127"/>
                </a:solidFill>
              </a:rPr>
              <a:t>la comparaison du </a:t>
            </a:r>
            <a:r>
              <a:rPr lang="fr-FR" altLang="fr-FR" sz="2000" b="1" i="1">
                <a:solidFill>
                  <a:srgbClr val="5F9127"/>
                </a:solidFill>
              </a:rPr>
              <a:t>devenir du métier de chercheur suivant les </a:t>
            </a:r>
            <a:r>
              <a:rPr lang="fr-FR" altLang="fr-FR" sz="2000" b="1" i="1" smtClean="0">
                <a:solidFill>
                  <a:srgbClr val="5F9127"/>
                </a:solidFill>
              </a:rPr>
              <a:t>trajectoires</a:t>
            </a:r>
          </a:p>
          <a:p>
            <a:pPr marL="342900" indent="-342900" eaLnBrk="1" hangingPunct="1">
              <a:spcBef>
                <a:spcPts val="0"/>
              </a:spcBef>
              <a:spcAft>
                <a:spcPts val="1200"/>
              </a:spcAft>
              <a:buFont typeface="Arial" panose="020B0604020202020204" pitchFamily="34" charset="0"/>
              <a:buChar char="•"/>
            </a:pPr>
            <a:r>
              <a:rPr lang="fr-FR" altLang="fr-FR" sz="2000" b="1" i="1" smtClean="0">
                <a:solidFill>
                  <a:srgbClr val="5F9127"/>
                </a:solidFill>
              </a:rPr>
              <a:t>La valorisation/diffusion de ce travail &amp; la suite éventuelle</a:t>
            </a:r>
            <a:endParaRPr lang="fr-FR" altLang="fr-FR" sz="2000" b="1" i="1">
              <a:solidFill>
                <a:srgbClr val="5F9127"/>
              </a:solidFill>
            </a:endParaRPr>
          </a:p>
          <a:p>
            <a:pPr algn="ctr" eaLnBrk="1" hangingPunct="1"/>
            <a:endParaRPr lang="fr-FR" altLang="fr-FR" sz="3200" b="1" i="1">
              <a:solidFill>
                <a:srgbClr val="3A5420"/>
              </a:solidFill>
            </a:endParaRPr>
          </a:p>
        </p:txBody>
      </p:sp>
    </p:spTree>
    <p:extLst>
      <p:ext uri="{BB962C8B-B14F-4D97-AF65-F5344CB8AC3E}">
        <p14:creationId xmlns:p14="http://schemas.microsoft.com/office/powerpoint/2010/main" val="1097198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209675" y="3049588"/>
            <a:ext cx="6492875"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4000" b="1" i="1">
                <a:solidFill>
                  <a:srgbClr val="3A5420"/>
                </a:solidFill>
              </a:rPr>
              <a:t>Fin de la réunion</a:t>
            </a:r>
          </a:p>
          <a:p>
            <a:pPr algn="ctr" eaLnBrk="1" hangingPunct="1"/>
            <a:r>
              <a:rPr lang="fr-FR" altLang="fr-FR" sz="3600" b="1" i="1">
                <a:solidFill>
                  <a:srgbClr val="92D050"/>
                </a:solidFill>
              </a:rPr>
              <a:t>Merci de votre participation !</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
          <p:cNvSpPr txBox="1">
            <a:spLocks noChangeArrowheads="1"/>
          </p:cNvSpPr>
          <p:nvPr/>
        </p:nvSpPr>
        <p:spPr bwMode="auto">
          <a:xfrm>
            <a:off x="1381539" y="228600"/>
            <a:ext cx="75910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rgbClr val="818080"/>
                </a:solidFill>
                <a:latin typeface="Arial Narrow" pitchFamily="34" charset="0"/>
              </a:rPr>
              <a:t>Quelques questions qu’il s’agit d’éclairer</a:t>
            </a:r>
            <a:endParaRPr lang="fr-FR" altLang="fr-FR" sz="3200" b="1" i="1">
              <a:solidFill>
                <a:srgbClr val="818080"/>
              </a:solidFill>
              <a:latin typeface="Arial Narrow" pitchFamily="34" charset="0"/>
            </a:endParaRPr>
          </a:p>
        </p:txBody>
      </p:sp>
      <p:sp>
        <p:nvSpPr>
          <p:cNvPr id="4099" name="Text Box 3"/>
          <p:cNvSpPr txBox="1">
            <a:spLocks noChangeArrowheads="1"/>
          </p:cNvSpPr>
          <p:nvPr/>
        </p:nvSpPr>
        <p:spPr bwMode="auto">
          <a:xfrm>
            <a:off x="1000297" y="1307963"/>
            <a:ext cx="785653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Aft>
                <a:spcPts val="900"/>
              </a:spcAft>
              <a:buFontTx/>
              <a:buBlip>
                <a:blip r:embed="rId2"/>
              </a:buBlip>
            </a:pPr>
            <a:r>
              <a:rPr lang="fr-FR" altLang="fr-FR" sz="1600" i="1">
                <a:solidFill>
                  <a:srgbClr val="333333"/>
                </a:solidFill>
              </a:rPr>
              <a:t>En quoi consistera le métier de chercheur en 2030 et au-delà ? </a:t>
            </a:r>
          </a:p>
          <a:p>
            <a:pPr eaLnBrk="1" hangingPunct="1">
              <a:lnSpc>
                <a:spcPct val="90000"/>
              </a:lnSpc>
              <a:spcAft>
                <a:spcPts val="900"/>
              </a:spcAft>
              <a:buFontTx/>
              <a:buBlip>
                <a:blip r:embed="rId2"/>
              </a:buBlip>
            </a:pPr>
            <a:r>
              <a:rPr lang="fr-FR" altLang="fr-FR" sz="1600" i="1">
                <a:solidFill>
                  <a:srgbClr val="333333"/>
                </a:solidFill>
              </a:rPr>
              <a:t>Où travaillera-t-il ? </a:t>
            </a:r>
          </a:p>
          <a:p>
            <a:pPr eaLnBrk="1" hangingPunct="1">
              <a:lnSpc>
                <a:spcPct val="90000"/>
              </a:lnSpc>
              <a:spcAft>
                <a:spcPts val="900"/>
              </a:spcAft>
              <a:buFontTx/>
              <a:buBlip>
                <a:blip r:embed="rId2"/>
              </a:buBlip>
            </a:pPr>
            <a:r>
              <a:rPr lang="fr-FR" altLang="fr-FR" sz="1600" i="1">
                <a:solidFill>
                  <a:srgbClr val="333333"/>
                </a:solidFill>
              </a:rPr>
              <a:t>Se sentira-t-il encore appartenir à un organisme de recherche, ou sera-t-il d’abord un entrepreneur individuel menant sa propre carrière ? </a:t>
            </a:r>
          </a:p>
          <a:p>
            <a:pPr eaLnBrk="1" hangingPunct="1">
              <a:lnSpc>
                <a:spcPct val="90000"/>
              </a:lnSpc>
              <a:spcAft>
                <a:spcPts val="900"/>
              </a:spcAft>
              <a:buFontTx/>
              <a:buBlip>
                <a:blip r:embed="rId2"/>
              </a:buBlip>
            </a:pPr>
            <a:r>
              <a:rPr lang="fr-FR" altLang="fr-FR" sz="1600" i="1">
                <a:solidFill>
                  <a:srgbClr val="333333"/>
                </a:solidFill>
              </a:rPr>
              <a:t>Quel sera le profil de compétences qui fera son succès ? </a:t>
            </a:r>
          </a:p>
          <a:p>
            <a:pPr eaLnBrk="1" hangingPunct="1">
              <a:lnSpc>
                <a:spcPct val="90000"/>
              </a:lnSpc>
              <a:spcAft>
                <a:spcPts val="900"/>
              </a:spcAft>
              <a:buFontTx/>
              <a:buBlip>
                <a:blip r:embed="rId2"/>
              </a:buBlip>
            </a:pPr>
            <a:r>
              <a:rPr lang="fr-FR" altLang="fr-FR" sz="1600" i="1">
                <a:solidFill>
                  <a:srgbClr val="333333"/>
                </a:solidFill>
              </a:rPr>
              <a:t>Y aura-t-il des compétences spécifiques relatives au chercheur débutant ?</a:t>
            </a:r>
          </a:p>
          <a:p>
            <a:pPr eaLnBrk="1" hangingPunct="1">
              <a:lnSpc>
                <a:spcPct val="90000"/>
              </a:lnSpc>
              <a:spcAft>
                <a:spcPts val="900"/>
              </a:spcAft>
              <a:buFontTx/>
              <a:buBlip>
                <a:blip r:embed="rId2"/>
              </a:buBlip>
            </a:pPr>
            <a:r>
              <a:rPr lang="fr-FR" altLang="fr-FR" sz="1600" i="1">
                <a:solidFill>
                  <a:srgbClr val="333333"/>
                </a:solidFill>
              </a:rPr>
              <a:t>Qu’est-ce qui va le motiver dans son travail ? </a:t>
            </a:r>
          </a:p>
          <a:p>
            <a:pPr eaLnBrk="1" hangingPunct="1">
              <a:lnSpc>
                <a:spcPct val="90000"/>
              </a:lnSpc>
              <a:spcAft>
                <a:spcPts val="900"/>
              </a:spcAft>
              <a:buFontTx/>
              <a:buBlip>
                <a:blip r:embed="rId2"/>
              </a:buBlip>
            </a:pPr>
            <a:r>
              <a:rPr lang="fr-FR" altLang="fr-FR" sz="1600" i="1">
                <a:solidFill>
                  <a:srgbClr val="333333"/>
                </a:solidFill>
              </a:rPr>
              <a:t>Quel sera le fil directeur de sa carrière ? </a:t>
            </a:r>
          </a:p>
          <a:p>
            <a:pPr eaLnBrk="1" hangingPunct="1">
              <a:lnSpc>
                <a:spcPct val="90000"/>
              </a:lnSpc>
              <a:spcAft>
                <a:spcPts val="900"/>
              </a:spcAft>
              <a:buFontTx/>
              <a:buBlip>
                <a:blip r:embed="rId2"/>
              </a:buBlip>
            </a:pPr>
            <a:r>
              <a:rPr lang="fr-FR" altLang="fr-FR" sz="1600" i="1">
                <a:solidFill>
                  <a:srgbClr val="333333"/>
                </a:solidFill>
              </a:rPr>
              <a:t>Devra-t-il nécessairement être pluridisciplinaire et international ? </a:t>
            </a:r>
          </a:p>
          <a:p>
            <a:pPr eaLnBrk="1" hangingPunct="1">
              <a:lnSpc>
                <a:spcPct val="90000"/>
              </a:lnSpc>
              <a:spcAft>
                <a:spcPts val="900"/>
              </a:spcAft>
              <a:buFontTx/>
              <a:buBlip>
                <a:blip r:embed="rId2"/>
              </a:buBlip>
            </a:pPr>
            <a:r>
              <a:rPr lang="fr-FR" altLang="fr-FR" sz="1600" i="1">
                <a:solidFill>
                  <a:srgbClr val="333333"/>
                </a:solidFill>
              </a:rPr>
              <a:t>Sur quoi sera-t-il évalué ? </a:t>
            </a:r>
          </a:p>
          <a:p>
            <a:pPr eaLnBrk="1" hangingPunct="1">
              <a:lnSpc>
                <a:spcPct val="90000"/>
              </a:lnSpc>
              <a:spcAft>
                <a:spcPts val="900"/>
              </a:spcAft>
              <a:buFontTx/>
              <a:buBlip>
                <a:blip r:embed="rId2"/>
              </a:buBlip>
            </a:pPr>
            <a:r>
              <a:rPr lang="fr-FR" altLang="fr-FR" sz="1600" i="1">
                <a:solidFill>
                  <a:srgbClr val="333333"/>
                </a:solidFill>
              </a:rPr>
              <a:t>Où et comment va-t-il publier, et dans quelles conditions ? </a:t>
            </a:r>
          </a:p>
          <a:p>
            <a:pPr eaLnBrk="1" hangingPunct="1">
              <a:lnSpc>
                <a:spcPct val="90000"/>
              </a:lnSpc>
              <a:spcAft>
                <a:spcPts val="900"/>
              </a:spcAft>
              <a:buFontTx/>
              <a:buBlip>
                <a:blip r:embed="rId2"/>
              </a:buBlip>
            </a:pPr>
            <a:r>
              <a:rPr lang="fr-FR" altLang="fr-FR" sz="1600" i="1">
                <a:solidFill>
                  <a:srgbClr val="333333"/>
                </a:solidFill>
              </a:rPr>
              <a:t>Comment percevra-t-il sa « responsabilité sociétale » ? </a:t>
            </a:r>
          </a:p>
          <a:p>
            <a:pPr eaLnBrk="1" hangingPunct="1">
              <a:lnSpc>
                <a:spcPct val="90000"/>
              </a:lnSpc>
              <a:spcAft>
                <a:spcPts val="900"/>
              </a:spcAft>
              <a:buFontTx/>
              <a:buBlip>
                <a:blip r:embed="rId2"/>
              </a:buBlip>
            </a:pPr>
            <a:r>
              <a:rPr lang="fr-FR" altLang="fr-FR" sz="1600" i="1">
                <a:solidFill>
                  <a:srgbClr val="333333"/>
                </a:solidFill>
              </a:rPr>
              <a:t>Quelles seront les conséquences, sur les pratiques de la recherche, de l’explosion des capacités de recherche en Chine ou dans les pays émergents ?</a:t>
            </a:r>
          </a:p>
          <a:p>
            <a:pPr eaLnBrk="1" hangingPunct="1">
              <a:lnSpc>
                <a:spcPct val="90000"/>
              </a:lnSpc>
              <a:spcAft>
                <a:spcPts val="900"/>
              </a:spcAft>
              <a:buFontTx/>
              <a:buBlip>
                <a:blip r:embed="rId2"/>
              </a:buBlip>
            </a:pPr>
            <a:r>
              <a:rPr lang="fr-FR" altLang="fr-FR" sz="1600" i="1">
                <a:solidFill>
                  <a:srgbClr val="333333"/>
                </a:solidFill>
              </a:rPr>
              <a:t>Etc.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4099"/>
                                        </p:tgtEl>
                                        <p:attrNameLst>
                                          <p:attrName>style.visibility</p:attrName>
                                        </p:attrNameLst>
                                      </p:cBhvr>
                                      <p:to>
                                        <p:strVal val="visible"/>
                                      </p:to>
                                    </p:set>
                                    <p:animEffect transition="in" filter="wipe(up)">
                                      <p:cBhvr>
                                        <p:cTn id="11"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40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0"/>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a:solidFill>
                  <a:srgbClr val="818080"/>
                </a:solidFill>
                <a:latin typeface="Arial Narrow" pitchFamily="34" charset="0"/>
              </a:rPr>
              <a:t>Une dynamique </a:t>
            </a:r>
            <a:r>
              <a:rPr lang="fr-FR" altLang="fr-FR" sz="3200" b="1" i="1" smtClean="0">
                <a:solidFill>
                  <a:srgbClr val="818080"/>
                </a:solidFill>
                <a:latin typeface="Arial Narrow" pitchFamily="34" charset="0"/>
              </a:rPr>
              <a:t>collaborative…</a:t>
            </a:r>
            <a:endParaRPr lang="fr-FR" altLang="fr-FR" sz="3200" b="1" i="1">
              <a:solidFill>
                <a:srgbClr val="818080"/>
              </a:solidFill>
              <a:latin typeface="Arial Narrow" pitchFamily="34" charset="0"/>
            </a:endParaRPr>
          </a:p>
        </p:txBody>
      </p:sp>
      <p:pic>
        <p:nvPicPr>
          <p:cNvPr id="18441" name="Picture 9" descr="P10708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0963">
            <a:off x="4430713" y="1081088"/>
            <a:ext cx="37449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43006">
            <a:off x="446088" y="955675"/>
            <a:ext cx="3694112"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P10708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996">
            <a:off x="930275" y="3568700"/>
            <a:ext cx="3729038"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P10708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2599">
            <a:off x="4999038" y="3546475"/>
            <a:ext cx="372903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left)">
                                      <p:cBhvr>
                                        <p:cTn id="7" dur="500"/>
                                        <p:tgtEl>
                                          <p:spTgt spid="8194"/>
                                        </p:tgtEl>
                                      </p:cBhvr>
                                    </p:animEffect>
                                  </p:childTnLst>
                                </p:cTn>
                              </p:par>
                            </p:childTnLst>
                          </p:cTn>
                        </p:par>
                        <p:par>
                          <p:cTn id="8" fill="hold" nodeType="afterGroup">
                            <p:stCondLst>
                              <p:cond delay="500"/>
                            </p:stCondLst>
                            <p:childTnLst>
                              <p:par>
                                <p:cTn id="9" presetID="52" presetClass="entr" presetSubtype="0" fill="hold" nodeType="afterEffect">
                                  <p:stCondLst>
                                    <p:cond delay="200"/>
                                  </p:stCondLst>
                                  <p:childTnLst>
                                    <p:set>
                                      <p:cBhvr>
                                        <p:cTn id="10" dur="1" fill="hold">
                                          <p:stCondLst>
                                            <p:cond delay="0"/>
                                          </p:stCondLst>
                                        </p:cTn>
                                        <p:tgtEl>
                                          <p:spTgt spid="18443"/>
                                        </p:tgtEl>
                                        <p:attrNameLst>
                                          <p:attrName>style.visibility</p:attrName>
                                        </p:attrNameLst>
                                      </p:cBhvr>
                                      <p:to>
                                        <p:strVal val="visible"/>
                                      </p:to>
                                    </p:set>
                                    <p:animScale>
                                      <p:cBhvr>
                                        <p:cTn id="11" dur="500" decel="50000" fill="hold">
                                          <p:stCondLst>
                                            <p:cond delay="0"/>
                                          </p:stCondLst>
                                        </p:cTn>
                                        <p:tgtEl>
                                          <p:spTgt spid="184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500" decel="50000" fill="hold">
                                          <p:stCondLst>
                                            <p:cond delay="0"/>
                                          </p:stCondLst>
                                        </p:cTn>
                                        <p:tgtEl>
                                          <p:spTgt spid="18443"/>
                                        </p:tgtEl>
                                        <p:attrNameLst>
                                          <p:attrName>ppt_x</p:attrName>
                                          <p:attrName>ppt_y</p:attrName>
                                        </p:attrNameLst>
                                      </p:cBhvr>
                                    </p:animMotion>
                                    <p:animEffect transition="in" filter="fade">
                                      <p:cBhvr>
                                        <p:cTn id="13" dur="500"/>
                                        <p:tgtEl>
                                          <p:spTgt spid="18443"/>
                                        </p:tgtEl>
                                      </p:cBhvr>
                                    </p:animEffect>
                                  </p:childTnLst>
                                </p:cTn>
                              </p:par>
                            </p:childTnLst>
                          </p:cTn>
                        </p:par>
                        <p:par>
                          <p:cTn id="14" fill="hold" nodeType="afterGroup">
                            <p:stCondLst>
                              <p:cond delay="1200"/>
                            </p:stCondLst>
                            <p:childTnLst>
                              <p:par>
                                <p:cTn id="15" presetID="52" presetClass="entr" presetSubtype="0" fill="hold" nodeType="afterEffect">
                                  <p:stCondLst>
                                    <p:cond delay="500"/>
                                  </p:stCondLst>
                                  <p:childTnLst>
                                    <p:set>
                                      <p:cBhvr>
                                        <p:cTn id="16" dur="1" fill="hold">
                                          <p:stCondLst>
                                            <p:cond delay="0"/>
                                          </p:stCondLst>
                                        </p:cTn>
                                        <p:tgtEl>
                                          <p:spTgt spid="18441"/>
                                        </p:tgtEl>
                                        <p:attrNameLst>
                                          <p:attrName>style.visibility</p:attrName>
                                        </p:attrNameLst>
                                      </p:cBhvr>
                                      <p:to>
                                        <p:strVal val="visible"/>
                                      </p:to>
                                    </p:set>
                                    <p:animScale>
                                      <p:cBhvr>
                                        <p:cTn id="17" dur="500" decel="50000" fill="hold">
                                          <p:stCondLst>
                                            <p:cond delay="0"/>
                                          </p:stCondLst>
                                        </p:cTn>
                                        <p:tgtEl>
                                          <p:spTgt spid="184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18441"/>
                                        </p:tgtEl>
                                        <p:attrNameLst>
                                          <p:attrName>ppt_x</p:attrName>
                                          <p:attrName>ppt_y</p:attrName>
                                        </p:attrNameLst>
                                      </p:cBhvr>
                                    </p:animMotion>
                                    <p:animEffect transition="in" filter="fade">
                                      <p:cBhvr>
                                        <p:cTn id="19" dur="500"/>
                                        <p:tgtEl>
                                          <p:spTgt spid="18441"/>
                                        </p:tgtEl>
                                      </p:cBhvr>
                                    </p:animEffect>
                                  </p:childTnLst>
                                </p:cTn>
                              </p:par>
                            </p:childTnLst>
                          </p:cTn>
                        </p:par>
                        <p:par>
                          <p:cTn id="20" fill="hold" nodeType="afterGroup">
                            <p:stCondLst>
                              <p:cond delay="2200"/>
                            </p:stCondLst>
                            <p:childTnLst>
                              <p:par>
                                <p:cTn id="21" presetID="52" presetClass="entr" presetSubtype="0" fill="hold" nodeType="afterEffect">
                                  <p:stCondLst>
                                    <p:cond delay="0"/>
                                  </p:stCondLst>
                                  <p:childTnLst>
                                    <p:set>
                                      <p:cBhvr>
                                        <p:cTn id="22" dur="1" fill="hold">
                                          <p:stCondLst>
                                            <p:cond delay="0"/>
                                          </p:stCondLst>
                                        </p:cTn>
                                        <p:tgtEl>
                                          <p:spTgt spid="18442"/>
                                        </p:tgtEl>
                                        <p:attrNameLst>
                                          <p:attrName>style.visibility</p:attrName>
                                        </p:attrNameLst>
                                      </p:cBhvr>
                                      <p:to>
                                        <p:strVal val="visible"/>
                                      </p:to>
                                    </p:set>
                                    <p:animScale>
                                      <p:cBhvr>
                                        <p:cTn id="23" dur="500" decel="50000" fill="hold">
                                          <p:stCondLst>
                                            <p:cond delay="0"/>
                                          </p:stCondLst>
                                        </p:cTn>
                                        <p:tgtEl>
                                          <p:spTgt spid="184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500" decel="50000" fill="hold">
                                          <p:stCondLst>
                                            <p:cond delay="0"/>
                                          </p:stCondLst>
                                        </p:cTn>
                                        <p:tgtEl>
                                          <p:spTgt spid="18442"/>
                                        </p:tgtEl>
                                        <p:attrNameLst>
                                          <p:attrName>ppt_x</p:attrName>
                                          <p:attrName>ppt_y</p:attrName>
                                        </p:attrNameLst>
                                      </p:cBhvr>
                                    </p:animMotion>
                                    <p:animEffect transition="in" filter="fade">
                                      <p:cBhvr>
                                        <p:cTn id="25" dur="500"/>
                                        <p:tgtEl>
                                          <p:spTgt spid="18442"/>
                                        </p:tgtEl>
                                      </p:cBhvr>
                                    </p:animEffect>
                                  </p:childTnLst>
                                </p:cTn>
                              </p:par>
                            </p:childTnLst>
                          </p:cTn>
                        </p:par>
                        <p:par>
                          <p:cTn id="26" fill="hold" nodeType="afterGroup">
                            <p:stCondLst>
                              <p:cond delay="2700"/>
                            </p:stCondLst>
                            <p:childTnLst>
                              <p:par>
                                <p:cTn id="27" presetID="52" presetClass="entr" presetSubtype="0" fill="hold" nodeType="afterEffect">
                                  <p:stCondLst>
                                    <p:cond delay="0"/>
                                  </p:stCondLst>
                                  <p:childTnLst>
                                    <p:set>
                                      <p:cBhvr>
                                        <p:cTn id="28" dur="1" fill="hold">
                                          <p:stCondLst>
                                            <p:cond delay="0"/>
                                          </p:stCondLst>
                                        </p:cTn>
                                        <p:tgtEl>
                                          <p:spTgt spid="18440"/>
                                        </p:tgtEl>
                                        <p:attrNameLst>
                                          <p:attrName>style.visibility</p:attrName>
                                        </p:attrNameLst>
                                      </p:cBhvr>
                                      <p:to>
                                        <p:strVal val="visible"/>
                                      </p:to>
                                    </p:set>
                                    <p:animScale>
                                      <p:cBhvr>
                                        <p:cTn id="29" dur="500" decel="50000" fill="hold">
                                          <p:stCondLst>
                                            <p:cond delay="0"/>
                                          </p:stCondLst>
                                        </p:cTn>
                                        <p:tgtEl>
                                          <p:spTgt spid="184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500" decel="50000" fill="hold">
                                          <p:stCondLst>
                                            <p:cond delay="0"/>
                                          </p:stCondLst>
                                        </p:cTn>
                                        <p:tgtEl>
                                          <p:spTgt spid="18440"/>
                                        </p:tgtEl>
                                        <p:attrNameLst>
                                          <p:attrName>ppt_x</p:attrName>
                                          <p:attrName>ppt_y</p:attrName>
                                        </p:attrNameLst>
                                      </p:cBhvr>
                                    </p:animMotion>
                                    <p:animEffect transition="in" filter="fade">
                                      <p:cBhvr>
                                        <p:cTn id="31"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8"/>
          <p:cNvSpPr txBox="1">
            <a:spLocks noChangeArrowheads="1"/>
          </p:cNvSpPr>
          <p:nvPr/>
        </p:nvSpPr>
        <p:spPr bwMode="auto">
          <a:xfrm>
            <a:off x="1641475" y="228600"/>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chemeClr val="bg2"/>
                </a:solidFill>
                <a:latin typeface="Arial Narrow" pitchFamily="34" charset="0"/>
              </a:rPr>
              <a:t>… et un nécessaire soutien logistique !</a:t>
            </a:r>
            <a:endParaRPr lang="fr-FR" altLang="fr-FR" sz="3200" b="1" i="1">
              <a:solidFill>
                <a:schemeClr val="bg2"/>
              </a:solidFill>
              <a:latin typeface="Arial Narrow" pitchFamily="34" charset="0"/>
            </a:endParaRPr>
          </a:p>
        </p:txBody>
      </p:sp>
      <p:sp>
        <p:nvSpPr>
          <p:cNvPr id="6" name="Rectangle 3"/>
          <p:cNvSpPr>
            <a:spLocks noChangeArrowheads="1"/>
          </p:cNvSpPr>
          <p:nvPr/>
        </p:nvSpPr>
        <p:spPr bwMode="auto">
          <a:xfrm>
            <a:off x="239368" y="1746844"/>
            <a:ext cx="198699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2000" b="1" i="1" smtClean="0">
                <a:solidFill>
                  <a:srgbClr val="3A5420"/>
                </a:solidFill>
              </a:rPr>
              <a:t>Merci aux organismes qui ont soutenu l’exercice de multiples façons !</a:t>
            </a:r>
            <a:endParaRPr lang="fr-FR" altLang="fr-FR" sz="2000" b="1" i="1">
              <a:solidFill>
                <a:srgbClr val="3A5420"/>
              </a:solidFill>
            </a:endParaRPr>
          </a:p>
        </p:txBody>
      </p:sp>
      <p:pic>
        <p:nvPicPr>
          <p:cNvPr id="1026" name="Picture 2" descr="G:\a8-     Relations ext - Prosper\PROSPER 2014\Chercheur en 2030\1- Atelier du 25 juin\Photos\P107000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4101" y="1013827"/>
            <a:ext cx="6494462" cy="3494881"/>
          </a:xfrm>
          <a:prstGeom prst="rect">
            <a:avLst/>
          </a:prstGeom>
          <a:noFill/>
          <a:ln w="9525">
            <a:solidFill>
              <a:schemeClr val="bg2"/>
            </a:solidFill>
            <a:miter lim="800000"/>
            <a:headEnd/>
            <a:tailEnd/>
          </a:ln>
          <a:effectLst>
            <a:outerShdw dist="107763" dir="2700000" algn="ctr" rotWithShape="0">
              <a:srgbClr val="C0C0C0">
                <a:alpha val="50000"/>
              </a:srgbClr>
            </a:outerShdw>
          </a:effectLst>
          <a:extLst>
            <a:ext uri="{909E8E84-426E-40DD-AFC4-6F175D3DCCD1}">
              <a14:hiddenFill xmlns:a14="http://schemas.microsoft.com/office/drawing/2010/main">
                <a:solidFill>
                  <a:srgbClr val="FFFFFF"/>
                </a:solidFill>
              </a14:hiddenFill>
            </a:ext>
          </a:extLst>
        </p:spPr>
      </p:pic>
      <p:graphicFrame>
        <p:nvGraphicFramePr>
          <p:cNvPr id="14404" name="Group 68"/>
          <p:cNvGraphicFramePr>
            <a:graphicFrameLocks noGrp="1"/>
          </p:cNvGraphicFramePr>
          <p:nvPr>
            <p:extLst>
              <p:ext uri="{D42A27DB-BD31-4B8C-83A1-F6EECF244321}">
                <p14:modId xmlns:p14="http://schemas.microsoft.com/office/powerpoint/2010/main" val="1740546613"/>
              </p:ext>
            </p:extLst>
          </p:nvPr>
        </p:nvGraphicFramePr>
        <p:xfrm>
          <a:off x="3329471" y="3752298"/>
          <a:ext cx="4770437" cy="2712720"/>
        </p:xfrm>
        <a:graphic>
          <a:graphicData uri="http://schemas.openxmlformats.org/drawingml/2006/table">
            <a:tbl>
              <a:tblPr/>
              <a:tblGrid>
                <a:gridCol w="1511300"/>
                <a:gridCol w="1630362"/>
                <a:gridCol w="1628775"/>
              </a:tblGrid>
              <a:tr h="4572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1" u="none" strike="noStrike" cap="none" normalizeH="0" baseline="0" smtClean="0">
                          <a:ln>
                            <a:noFill/>
                          </a:ln>
                          <a:solidFill>
                            <a:srgbClr val="3A5420"/>
                          </a:solidFill>
                          <a:effectLst/>
                          <a:latin typeface="Arial" charset="0"/>
                          <a:cs typeface="Times New Roman" pitchFamily="18" charset="0"/>
                        </a:rPr>
                        <a:t>Date </a:t>
                      </a:r>
                      <a:endParaRPr kumimoji="0" lang="fr-FR" altLang="fr-FR" sz="1600" b="1" i="1" u="none" strike="noStrike" cap="none" normalizeH="0" baseline="0" smtClean="0">
                        <a:ln>
                          <a:noFill/>
                        </a:ln>
                        <a:solidFill>
                          <a:srgbClr val="3A5420"/>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1" u="none" strike="noStrike" cap="none" normalizeH="0" baseline="0" smtClean="0">
                          <a:ln>
                            <a:noFill/>
                          </a:ln>
                          <a:solidFill>
                            <a:srgbClr val="3A5420"/>
                          </a:solidFill>
                          <a:effectLst/>
                          <a:latin typeface="Arial" charset="0"/>
                          <a:cs typeface="Times New Roman" pitchFamily="18" charset="0"/>
                        </a:rPr>
                        <a:t>réunion</a:t>
                      </a:r>
                      <a:endParaRPr kumimoji="0" lang="fr-FR" altLang="fr-FR" sz="1600" b="1" i="1" u="none" strike="noStrike" cap="none" normalizeH="0" baseline="0" smtClean="0">
                        <a:ln>
                          <a:noFill/>
                        </a:ln>
                        <a:solidFill>
                          <a:srgbClr val="3A542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1" u="none" strike="noStrike" cap="none" normalizeH="0" baseline="0" smtClean="0">
                          <a:ln>
                            <a:noFill/>
                          </a:ln>
                          <a:solidFill>
                            <a:srgbClr val="3A5420"/>
                          </a:solidFill>
                          <a:effectLst/>
                          <a:latin typeface="Arial" charset="0"/>
                          <a:cs typeface="Times New Roman" pitchFamily="18" charset="0"/>
                        </a:rPr>
                        <a:t>Organisme d’accueil </a:t>
                      </a:r>
                      <a:endParaRPr kumimoji="0" lang="fr-FR" altLang="fr-FR" sz="1600" b="1" i="1" u="none" strike="noStrike" cap="none" normalizeH="0" baseline="0" smtClean="0">
                        <a:ln>
                          <a:noFill/>
                        </a:ln>
                        <a:solidFill>
                          <a:srgbClr val="3A542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1" u="none" strike="noStrike" cap="none" normalizeH="0" baseline="0" smtClean="0">
                          <a:ln>
                            <a:noFill/>
                          </a:ln>
                          <a:solidFill>
                            <a:srgbClr val="3A5420"/>
                          </a:solidFill>
                          <a:effectLst/>
                          <a:latin typeface="Arial" charset="0"/>
                          <a:cs typeface="Times New Roman" pitchFamily="18" charset="0"/>
                        </a:rPr>
                        <a:t>Sponsoring</a:t>
                      </a:r>
                      <a:endParaRPr kumimoji="0" lang="fr-FR" altLang="fr-FR" sz="1600" b="1" i="1" u="none" strike="noStrike" cap="none" normalizeH="0" baseline="0" smtClean="0">
                        <a:ln>
                          <a:noFill/>
                        </a:ln>
                        <a:solidFill>
                          <a:srgbClr val="3A5420"/>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1" u="none" strike="noStrike" cap="none" normalizeH="0" baseline="0" smtClean="0">
                          <a:ln>
                            <a:noFill/>
                          </a:ln>
                          <a:solidFill>
                            <a:srgbClr val="3A5420"/>
                          </a:solidFill>
                          <a:effectLst/>
                          <a:latin typeface="Arial" charset="0"/>
                          <a:cs typeface="Times New Roman" pitchFamily="18" charset="0"/>
                        </a:rPr>
                        <a:t>plateaux-repas</a:t>
                      </a:r>
                      <a:endParaRPr kumimoji="0" lang="fr-FR" altLang="fr-FR" sz="1600" b="1" i="1" u="none" strike="noStrike" cap="none" normalizeH="0" baseline="0" smtClean="0">
                        <a:ln>
                          <a:noFill/>
                        </a:ln>
                        <a:solidFill>
                          <a:srgbClr val="3A542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r>
              <a:tr h="27463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25 juin 2014</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CIRAD</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CEA</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r>
              <a:tr h="27463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14 octobre 2014</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AGROPARISTECH</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IRSTEA</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r>
              <a:tr h="27463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4 d</a:t>
                      </a:r>
                      <a:r>
                        <a:rPr kumimoji="0" lang="fr-FR" altLang="fr-FR" sz="1400" b="1" i="0" u="none" strike="noStrike" cap="none" normalizeH="0" baseline="0" smtClean="0">
                          <a:ln>
                            <a:noFill/>
                          </a:ln>
                          <a:solidFill>
                            <a:srgbClr val="777777"/>
                          </a:solidFill>
                          <a:effectLst/>
                          <a:latin typeface="Arial" charset="0"/>
                          <a:cs typeface="Times New Roman" pitchFamily="18" charset="0"/>
                        </a:rPr>
                        <a:t>é</a:t>
                      </a: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cembre 2014</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CIRAD</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IFREMER</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r>
              <a:tr h="27463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29 janvier 2015</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CIRAD</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INRIA</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r>
              <a:tr h="27463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30 mars 2015</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CIRAD</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IRSN</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r>
              <a:tr h="27463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27 mai 2015</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CIRAD</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INRA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r>
              <a:tr h="27463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25 juin 2015</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CNES</a:t>
                      </a:r>
                      <a:endParaRPr kumimoji="0" lang="fr-FR" altLang="fr-FR" sz="1400" b="1" i="0" u="none" strike="noStrike" cap="none" normalizeH="0" baseline="0" smtClean="0">
                        <a:ln>
                          <a:noFill/>
                        </a:ln>
                        <a:solidFill>
                          <a:srgbClr val="777777"/>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altLang="fr-FR" sz="1400" b="1" i="0" u="none" strike="noStrike" cap="none" normalizeH="0" baseline="0" smtClean="0">
                          <a:ln>
                            <a:noFill/>
                          </a:ln>
                          <a:solidFill>
                            <a:srgbClr val="777777"/>
                          </a:solidFill>
                          <a:effectLst/>
                          <a:latin typeface="Arial Narrow" pitchFamily="34" charset="0"/>
                          <a:cs typeface="Times New Roman" pitchFamily="18" charset="0"/>
                        </a:rPr>
                        <a:t>CNES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0D8"/>
                    </a:solidFill>
                  </a:tcPr>
                </a:tc>
              </a:tr>
            </a:tbl>
          </a:graphicData>
        </a:graphic>
      </p:graphicFrame>
    </p:spTree>
    <p:extLst>
      <p:ext uri="{BB962C8B-B14F-4D97-AF65-F5344CB8AC3E}">
        <p14:creationId xmlns:p14="http://schemas.microsoft.com/office/powerpoint/2010/main" val="182172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wipe(left)">
                                      <p:cBhvr>
                                        <p:cTn id="7" dur="500"/>
                                        <p:tgtEl>
                                          <p:spTgt spid="20483"/>
                                        </p:tgtEl>
                                      </p:cBhvr>
                                    </p:animEffect>
                                  </p:childTnLst>
                                </p:cTn>
                              </p:par>
                            </p:childTnLst>
                          </p:cTn>
                        </p:par>
                        <p:par>
                          <p:cTn id="8" fill="hold" nodeType="afterGroup">
                            <p:stCondLst>
                              <p:cond delay="500"/>
                            </p:stCondLst>
                            <p:childTnLst>
                              <p:par>
                                <p:cTn id="9" presetID="10" presetClass="entr" presetSubtype="0" fill="hold" nodeType="afterEffect">
                                  <p:stCondLst>
                                    <p:cond delay="30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300"/>
                            </p:stCondLst>
                            <p:childTnLst>
                              <p:par>
                                <p:cTn id="13" presetID="53" presetClass="entr" presetSubtype="0" fill="hold" nodeType="afterEffect">
                                  <p:stCondLst>
                                    <p:cond delay="1000"/>
                                  </p:stCondLst>
                                  <p:childTnLst>
                                    <p:set>
                                      <p:cBhvr>
                                        <p:cTn id="14" dur="1" fill="hold">
                                          <p:stCondLst>
                                            <p:cond delay="0"/>
                                          </p:stCondLst>
                                        </p:cTn>
                                        <p:tgtEl>
                                          <p:spTgt spid="14404"/>
                                        </p:tgtEl>
                                        <p:attrNameLst>
                                          <p:attrName>style.visibility</p:attrName>
                                        </p:attrNameLst>
                                      </p:cBhvr>
                                      <p:to>
                                        <p:strVal val="visible"/>
                                      </p:to>
                                    </p:set>
                                    <p:anim calcmode="lin" valueType="num">
                                      <p:cBhvr>
                                        <p:cTn id="15" dur="500" fill="hold"/>
                                        <p:tgtEl>
                                          <p:spTgt spid="14404"/>
                                        </p:tgtEl>
                                        <p:attrNameLst>
                                          <p:attrName>ppt_w</p:attrName>
                                        </p:attrNameLst>
                                      </p:cBhvr>
                                      <p:tavLst>
                                        <p:tav tm="0">
                                          <p:val>
                                            <p:fltVal val="0"/>
                                          </p:val>
                                        </p:tav>
                                        <p:tav tm="100000">
                                          <p:val>
                                            <p:strVal val="#ppt_w"/>
                                          </p:val>
                                        </p:tav>
                                      </p:tavLst>
                                    </p:anim>
                                    <p:anim calcmode="lin" valueType="num">
                                      <p:cBhvr>
                                        <p:cTn id="16" dur="500" fill="hold"/>
                                        <p:tgtEl>
                                          <p:spTgt spid="14404"/>
                                        </p:tgtEl>
                                        <p:attrNameLst>
                                          <p:attrName>ppt_h</p:attrName>
                                        </p:attrNameLst>
                                      </p:cBhvr>
                                      <p:tavLst>
                                        <p:tav tm="0">
                                          <p:val>
                                            <p:fltVal val="0"/>
                                          </p:val>
                                        </p:tav>
                                        <p:tav tm="100000">
                                          <p:val>
                                            <p:strVal val="#ppt_h"/>
                                          </p:val>
                                        </p:tav>
                                      </p:tavLst>
                                    </p:anim>
                                    <p:animEffect transition="in" filter="fade">
                                      <p:cBhvr>
                                        <p:cTn id="17" dur="500"/>
                                        <p:tgtEl>
                                          <p:spTgt spid="14404"/>
                                        </p:tgtEl>
                                      </p:cBhvr>
                                    </p:animEffect>
                                  </p:childTnLst>
                                </p:cTn>
                              </p:par>
                            </p:childTnLst>
                          </p:cTn>
                        </p:par>
                        <p:par>
                          <p:cTn id="18" fill="hold">
                            <p:stCondLst>
                              <p:cond delay="2800"/>
                            </p:stCondLst>
                            <p:childTnLst>
                              <p:par>
                                <p:cTn id="19" presetID="22" presetClass="entr" presetSubtype="1" fill="hold" grpId="0" nodeType="after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
          <p:cNvSpPr txBox="1">
            <a:spLocks noChangeArrowheads="1"/>
          </p:cNvSpPr>
          <p:nvPr/>
        </p:nvSpPr>
        <p:spPr bwMode="auto">
          <a:xfrm>
            <a:off x="1709738" y="232569"/>
            <a:ext cx="7331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buSzPct val="210000"/>
            </a:pPr>
            <a:r>
              <a:rPr lang="fr-FR" altLang="fr-FR" sz="3200" b="1" i="1" smtClean="0">
                <a:solidFill>
                  <a:srgbClr val="818080"/>
                </a:solidFill>
                <a:latin typeface="Arial Narrow" pitchFamily="34" charset="0"/>
              </a:rPr>
              <a:t>L’exploration des signes du changement</a:t>
            </a:r>
            <a:endParaRPr lang="fr-FR" altLang="fr-FR" sz="3200" b="1" i="1">
              <a:solidFill>
                <a:srgbClr val="818080"/>
              </a:solidFill>
              <a:latin typeface="Arial Narrow" pitchFamily="34" charset="0"/>
            </a:endParaRPr>
          </a:p>
        </p:txBody>
      </p:sp>
      <p:sp>
        <p:nvSpPr>
          <p:cNvPr id="5123" name="Text Box 3"/>
          <p:cNvSpPr txBox="1">
            <a:spLocks noChangeArrowheads="1"/>
          </p:cNvSpPr>
          <p:nvPr/>
        </p:nvSpPr>
        <p:spPr bwMode="auto">
          <a:xfrm>
            <a:off x="133350" y="877888"/>
            <a:ext cx="78565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2400"/>
              </a:spcAft>
              <a:buFontTx/>
              <a:buBlip>
                <a:blip r:embed="rId2"/>
              </a:buBlip>
            </a:pPr>
            <a:r>
              <a:rPr lang="fr-FR" altLang="fr-FR" sz="2000" i="1">
                <a:solidFill>
                  <a:srgbClr val="333333"/>
                </a:solidFill>
              </a:rPr>
              <a:t>La matière produite en première séance</a:t>
            </a:r>
          </a:p>
        </p:txBody>
      </p:sp>
      <p:pic>
        <p:nvPicPr>
          <p:cNvPr id="17411" name="Picture 3" descr="G:\a8-     Relations ext - Prosper\PROSPER 2014\Chercheur en 2030\1- Atelier du 25 juin\Photos\changements récents (réduit).jpg"/>
          <p:cNvPicPr>
            <a:picLocks noChangeAspect="1" noChangeArrowheads="1"/>
          </p:cNvPicPr>
          <p:nvPr/>
        </p:nvPicPr>
        <p:blipFill>
          <a:blip r:embed="rId3"/>
          <a:srcRect/>
          <a:stretch>
            <a:fillRect/>
          </a:stretch>
        </p:blipFill>
        <p:spPr bwMode="auto">
          <a:xfrm rot="21240295">
            <a:off x="314325" y="1493975"/>
            <a:ext cx="7112000" cy="3444875"/>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7410" name="Picture 2" descr="G:\a8-     Relations ext - Prosper\PROSPER 2014\Chercheur en 2030\1- Atelier du 25 juin\Photos\perceptions d'avenir (réduit).jpg"/>
          <p:cNvPicPr>
            <a:picLocks noChangeAspect="1" noChangeArrowheads="1"/>
          </p:cNvPicPr>
          <p:nvPr/>
        </p:nvPicPr>
        <p:blipFill>
          <a:blip r:embed="rId4"/>
          <a:srcRect/>
          <a:stretch>
            <a:fillRect/>
          </a:stretch>
        </p:blipFill>
        <p:spPr bwMode="auto">
          <a:xfrm rot="21430822">
            <a:off x="1953752" y="3158226"/>
            <a:ext cx="7010400" cy="3289300"/>
          </a:xfrm>
          <a:prstGeom prst="rect">
            <a:avLst/>
          </a:prstGeom>
          <a:noFill/>
          <a:ln>
            <a:solidFill>
              <a:srgbClr val="3A5420"/>
            </a:solidFill>
          </a:ln>
          <a:effectLst>
            <a:outerShdw blurRad="76200" dist="101600" dir="2700000" algn="tl"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rot="21240399">
            <a:off x="34225" y="1442342"/>
            <a:ext cx="26072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Aft>
                <a:spcPts val="2400"/>
              </a:spcAft>
            </a:pPr>
            <a:r>
              <a:rPr lang="fr-FR" altLang="fr-FR" sz="1600" i="1" smtClean="0">
                <a:solidFill>
                  <a:srgbClr val="3A5420"/>
                </a:solidFill>
              </a:rPr>
              <a:t>Ce qu’on perçoit déjà…</a:t>
            </a:r>
            <a:endParaRPr lang="fr-FR" altLang="fr-FR" sz="1600" i="1">
              <a:solidFill>
                <a:srgbClr val="3A5420"/>
              </a:solidFill>
            </a:endParaRPr>
          </a:p>
        </p:txBody>
      </p:sp>
      <p:sp>
        <p:nvSpPr>
          <p:cNvPr id="7" name="Text Box 3"/>
          <p:cNvSpPr txBox="1">
            <a:spLocks noChangeArrowheads="1"/>
          </p:cNvSpPr>
          <p:nvPr/>
        </p:nvSpPr>
        <p:spPr bwMode="auto">
          <a:xfrm rot="21440120">
            <a:off x="7617744" y="2154471"/>
            <a:ext cx="1273613" cy="8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r" eaLnBrk="1" hangingPunct="1">
              <a:lnSpc>
                <a:spcPct val="80000"/>
              </a:lnSpc>
              <a:spcAft>
                <a:spcPts val="0"/>
              </a:spcAft>
            </a:pPr>
            <a:r>
              <a:rPr lang="fr-FR" altLang="fr-FR" sz="1600" i="1" smtClean="0">
                <a:solidFill>
                  <a:srgbClr val="3A5420"/>
                </a:solidFill>
              </a:rPr>
              <a:t>… et ce qui pourrait arriver </a:t>
            </a:r>
            <a:br>
              <a:rPr lang="fr-FR" altLang="fr-FR" sz="1600" i="1" smtClean="0">
                <a:solidFill>
                  <a:srgbClr val="3A5420"/>
                </a:solidFill>
              </a:rPr>
            </a:br>
            <a:r>
              <a:rPr lang="fr-FR" altLang="fr-FR" sz="1600" i="1" smtClean="0">
                <a:solidFill>
                  <a:srgbClr val="3A5420"/>
                </a:solidFill>
              </a:rPr>
              <a:t>d’ici 2030</a:t>
            </a:r>
            <a:endParaRPr lang="fr-FR" altLang="fr-FR" sz="1600" i="1">
              <a:solidFill>
                <a:srgbClr val="3A542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left)">
                                      <p:cBhvr>
                                        <p:cTn id="7" dur="500"/>
                                        <p:tgtEl>
                                          <p:spTgt spid="24578"/>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123"/>
                                        </p:tgtEl>
                                        <p:attrNameLst>
                                          <p:attrName>style.visibility</p:attrName>
                                        </p:attrNameLst>
                                      </p:cBhvr>
                                      <p:to>
                                        <p:strVal val="visible"/>
                                      </p:to>
                                    </p:set>
                                    <p:animEffect transition="in" filter="wipe(left)">
                                      <p:cBhvr>
                                        <p:cTn id="11" dur="500"/>
                                        <p:tgtEl>
                                          <p:spTgt spid="5123"/>
                                        </p:tgtEl>
                                      </p:cBhvr>
                                    </p:animEffect>
                                  </p:childTnLst>
                                </p:cTn>
                              </p:par>
                            </p:childTnLst>
                          </p:cTn>
                        </p:par>
                        <p:par>
                          <p:cTn id="12" fill="hold" nodeType="afterGroup">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2000"/>
                            </p:stCondLst>
                            <p:childTnLst>
                              <p:par>
                                <p:cTn id="17" presetID="12" presetClass="entr" presetSubtype="4" fill="hold" nodeType="afterEffect">
                                  <p:stCondLst>
                                    <p:cond delay="250"/>
                                  </p:stCondLst>
                                  <p:childTnLst>
                                    <p:set>
                                      <p:cBhvr>
                                        <p:cTn id="18" dur="1" fill="hold">
                                          <p:stCondLst>
                                            <p:cond delay="0"/>
                                          </p:stCondLst>
                                        </p:cTn>
                                        <p:tgtEl>
                                          <p:spTgt spid="17411"/>
                                        </p:tgtEl>
                                        <p:attrNameLst>
                                          <p:attrName>style.visibility</p:attrName>
                                        </p:attrNameLst>
                                      </p:cBhvr>
                                      <p:to>
                                        <p:strVal val="visible"/>
                                      </p:to>
                                    </p:set>
                                    <p:anim calcmode="lin" valueType="num">
                                      <p:cBhvr additive="base">
                                        <p:cTn id="19" dur="500"/>
                                        <p:tgtEl>
                                          <p:spTgt spid="17411"/>
                                        </p:tgtEl>
                                        <p:attrNameLst>
                                          <p:attrName>ppt_y</p:attrName>
                                        </p:attrNameLst>
                                      </p:cBhvr>
                                      <p:tavLst>
                                        <p:tav tm="0">
                                          <p:val>
                                            <p:strVal val="#ppt_y+#ppt_h*1.125000"/>
                                          </p:val>
                                        </p:tav>
                                        <p:tav tm="100000">
                                          <p:val>
                                            <p:strVal val="#ppt_y"/>
                                          </p:val>
                                        </p:tav>
                                      </p:tavLst>
                                    </p:anim>
                                    <p:animEffect transition="in" filter="wipe(up)">
                                      <p:cBhvr>
                                        <p:cTn id="20" dur="500"/>
                                        <p:tgtEl>
                                          <p:spTgt spid="17411"/>
                                        </p:tgtEl>
                                      </p:cBhvr>
                                    </p:animEffect>
                                  </p:childTnLst>
                                </p:cTn>
                              </p:par>
                            </p:childTnLst>
                          </p:cTn>
                        </p:par>
                        <p:par>
                          <p:cTn id="21" fill="hold">
                            <p:stCondLst>
                              <p:cond delay="2750"/>
                            </p:stCondLst>
                            <p:childTnLst>
                              <p:par>
                                <p:cTn id="22" presetID="22" presetClass="entr" presetSubtype="8" fill="hold" grpId="0"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4250"/>
                            </p:stCondLst>
                            <p:childTnLst>
                              <p:par>
                                <p:cTn id="26" presetID="12" presetClass="entr" presetSubtype="4" fill="hold" nodeType="afterEffect">
                                  <p:stCondLst>
                                    <p:cond delay="0"/>
                                  </p:stCondLst>
                                  <p:childTnLst>
                                    <p:set>
                                      <p:cBhvr>
                                        <p:cTn id="27" dur="1" fill="hold">
                                          <p:stCondLst>
                                            <p:cond delay="0"/>
                                          </p:stCondLst>
                                        </p:cTn>
                                        <p:tgtEl>
                                          <p:spTgt spid="17410"/>
                                        </p:tgtEl>
                                        <p:attrNameLst>
                                          <p:attrName>style.visibility</p:attrName>
                                        </p:attrNameLst>
                                      </p:cBhvr>
                                      <p:to>
                                        <p:strVal val="visible"/>
                                      </p:to>
                                    </p:set>
                                    <p:anim calcmode="lin" valueType="num">
                                      <p:cBhvr additive="base">
                                        <p:cTn id="28" dur="500"/>
                                        <p:tgtEl>
                                          <p:spTgt spid="17410"/>
                                        </p:tgtEl>
                                        <p:attrNameLst>
                                          <p:attrName>ppt_y</p:attrName>
                                        </p:attrNameLst>
                                      </p:cBhvr>
                                      <p:tavLst>
                                        <p:tav tm="0">
                                          <p:val>
                                            <p:strVal val="#ppt_y+#ppt_h*1.125000"/>
                                          </p:val>
                                        </p:tav>
                                        <p:tav tm="100000">
                                          <p:val>
                                            <p:strVal val="#ppt_y"/>
                                          </p:val>
                                        </p:tav>
                                      </p:tavLst>
                                    </p:anim>
                                    <p:animEffect transition="in" filter="wipe(up)">
                                      <p:cBhvr>
                                        <p:cTn id="29"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5123" grpId="0"/>
      <p:bldP spid="6" grpId="0"/>
      <p:bldP spid="7" grpId="0"/>
    </p:bldLst>
  </p:timing>
</p:sld>
</file>

<file path=ppt/theme/theme1.xml><?xml version="1.0" encoding="utf-8"?>
<a:theme xmlns:a="http://schemas.openxmlformats.org/drawingml/2006/main" name="2_Modèle par défaut">
  <a:themeElements>
    <a:clrScheme name="2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8072</TotalTime>
  <Words>1815</Words>
  <Application>Microsoft Office PowerPoint</Application>
  <PresentationFormat>Affichage à l'écran (4:3)</PresentationFormat>
  <Paragraphs>456</Paragraphs>
  <Slides>56</Slides>
  <Notes>1</Notes>
  <HiddenSlides>0</HiddenSlides>
  <MMClips>0</MMClips>
  <ScaleCrop>false</ScaleCrop>
  <HeadingPairs>
    <vt:vector size="4" baseType="variant">
      <vt:variant>
        <vt:lpstr>Thème</vt:lpstr>
      </vt:variant>
      <vt:variant>
        <vt:i4>2</vt:i4>
      </vt:variant>
      <vt:variant>
        <vt:lpstr>Titres des diapositives</vt:lpstr>
      </vt:variant>
      <vt:variant>
        <vt:i4>56</vt:i4>
      </vt:variant>
    </vt:vector>
  </HeadingPairs>
  <TitlesOfParts>
    <vt:vector size="58" baseType="lpstr">
      <vt:lpstr>2_Modèle par défaut</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BD095384</dc:creator>
  <cp:lastModifiedBy>DAVID Bernard 095384</cp:lastModifiedBy>
  <cp:revision>273</cp:revision>
  <cp:lastPrinted>2013-02-15T16:42:50Z</cp:lastPrinted>
  <dcterms:created xsi:type="dcterms:W3CDTF">2010-06-16T15:39:46Z</dcterms:created>
  <dcterms:modified xsi:type="dcterms:W3CDTF">2015-11-24T18:05:27Z</dcterms:modified>
</cp:coreProperties>
</file>